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12" r:id="rId3"/>
    <p:sldId id="315" r:id="rId4"/>
    <p:sldId id="259" r:id="rId5"/>
    <p:sldId id="260" r:id="rId6"/>
    <p:sldId id="261" r:id="rId7"/>
    <p:sldId id="316" r:id="rId8"/>
    <p:sldId id="262" r:id="rId9"/>
    <p:sldId id="263" r:id="rId10"/>
    <p:sldId id="264" r:id="rId11"/>
    <p:sldId id="317" r:id="rId12"/>
    <p:sldId id="265" r:id="rId13"/>
    <p:sldId id="266" r:id="rId14"/>
    <p:sldId id="311" r:id="rId15"/>
    <p:sldId id="268" r:id="rId16"/>
    <p:sldId id="267" r:id="rId17"/>
    <p:sldId id="318" r:id="rId18"/>
    <p:sldId id="270" r:id="rId19"/>
    <p:sldId id="269" r:id="rId20"/>
    <p:sldId id="289" r:id="rId21"/>
    <p:sldId id="273" r:id="rId2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2" d="100"/>
          <a:sy n="72" d="100"/>
        </p:scale>
        <p:origin x="96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29T14:21:18.888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0 128,'0'6'0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37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9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4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96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03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38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5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41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90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32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4/29/2021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432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blegateway.com/passage/?search=GL%201:4&amp;version=ARC&amp;src=tools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biblegateway.com/passage/?search=Tt%202:14&amp;version=ARC&amp;src=tools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gif"/><Relationship Id="rId4" Type="http://schemas.openxmlformats.org/officeDocument/2006/relationships/image" Target="../media/image2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scolabiblicadominical.org/licoes-biblicas-adultos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blegateway.com/passage/?search=Jo%201:29&amp;version=ARC&amp;src=tools" TargetMode="External"/><Relationship Id="rId2" Type="http://schemas.openxmlformats.org/officeDocument/2006/relationships/hyperlink" Target="https://www.biblegateway.com/passage/?search=Mt%203:11&amp;version=ARC&amp;src=tool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hyperlink" Target="https://www.biblegateway.com/passage/?search=Lc%206:5&amp;version=ARC&amp;src=tool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1901A76-3E45-4D7B-85F2-45AB14A5F4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57345" y="640080"/>
            <a:ext cx="6891527" cy="3566160"/>
          </a:xfrm>
        </p:spPr>
        <p:txBody>
          <a:bodyPr anchor="b">
            <a:noAutofit/>
          </a:bodyPr>
          <a:lstStyle/>
          <a:p>
            <a:r>
              <a:rPr lang="pt-BR" sz="6600" dirty="0"/>
              <a:t>Lição 5. O Evangelho e os títulos de Jesus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D4E47E2-B889-425A-B4E8-72F0086FEF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>
            <a:normAutofit/>
          </a:bodyPr>
          <a:lstStyle/>
          <a:p>
            <a:r>
              <a:rPr lang="pt-BR" b="1" dirty="0"/>
              <a:t>Revista Escola Dominical Betel Jovens Conectar+</a:t>
            </a:r>
          </a:p>
        </p:txBody>
      </p:sp>
      <p:sp>
        <p:nvSpPr>
          <p:cNvPr id="139" name="Rectangle 6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rgbClr val="DB9321"/>
          </a:solidFill>
          <a:ln w="38100" cap="rnd">
            <a:solidFill>
              <a:srgbClr val="DB932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Escola Dominical | Editora Betel - Livraria Evangélica - Edificando a Casa  de Deus">
            <a:extLst>
              <a:ext uri="{FF2B5EF4-FFF2-40B4-BE49-F238E27FC236}">
                <a16:creationId xmlns:a16="http://schemas.microsoft.com/office/drawing/2014/main" id="{3D4C4B7C-11E4-429C-871C-D68F9B6969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" r="1" b="2024"/>
          <a:stretch/>
        </p:blipFill>
        <p:spPr bwMode="auto"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7CF11A98-9A40-4301-8BB8-CDF916FD08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672" y="5565913"/>
            <a:ext cx="4413240" cy="82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54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2D2B266D-3625-4584-A5C3-7D3F672C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Jesus Acalma a Tempestade, estudo revelador! » Jesus Nos Ensina">
            <a:extLst>
              <a:ext uri="{FF2B5EF4-FFF2-40B4-BE49-F238E27FC236}">
                <a16:creationId xmlns:a16="http://schemas.microsoft.com/office/drawing/2014/main" id="{35D5F308-BA2C-4D57-BE0D-77C37A285A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7234"/>
          <a:stretch/>
        </p:blipFill>
        <p:spPr bwMode="auto">
          <a:xfrm>
            <a:off x="180935" y="161954"/>
            <a:ext cx="11827082" cy="6534092"/>
          </a:xfrm>
          <a:custGeom>
            <a:avLst/>
            <a:gdLst/>
            <a:ahLst/>
            <a:cxnLst/>
            <a:rect l="l" t="t" r="r" b="b"/>
            <a:pathLst>
              <a:path w="11827082" h="6534092">
                <a:moveTo>
                  <a:pt x="6610089" y="5"/>
                </a:moveTo>
                <a:cubicBezTo>
                  <a:pt x="6763993" y="-277"/>
                  <a:pt x="6862741" y="14300"/>
                  <a:pt x="6956523" y="21390"/>
                </a:cubicBezTo>
                <a:cubicBezTo>
                  <a:pt x="7271939" y="-12207"/>
                  <a:pt x="7581352" y="149"/>
                  <a:pt x="7768349" y="21390"/>
                </a:cubicBezTo>
                <a:lnTo>
                  <a:pt x="7831642" y="23688"/>
                </a:lnTo>
                <a:lnTo>
                  <a:pt x="7886307" y="21390"/>
                </a:lnTo>
                <a:cubicBezTo>
                  <a:pt x="7951978" y="17798"/>
                  <a:pt x="8007622" y="16567"/>
                  <a:pt x="8057445" y="16600"/>
                </a:cubicBezTo>
                <a:lnTo>
                  <a:pt x="8096254" y="17396"/>
                </a:lnTo>
                <a:lnTo>
                  <a:pt x="8199591" y="12947"/>
                </a:lnTo>
                <a:cubicBezTo>
                  <a:pt x="8247971" y="12558"/>
                  <a:pt x="8296272" y="14617"/>
                  <a:pt x="8344260" y="21390"/>
                </a:cubicBezTo>
                <a:lnTo>
                  <a:pt x="8355505" y="22738"/>
                </a:lnTo>
                <a:lnTo>
                  <a:pt x="8462217" y="21390"/>
                </a:lnTo>
                <a:cubicBezTo>
                  <a:pt x="8567700" y="16869"/>
                  <a:pt x="8666620" y="17239"/>
                  <a:pt x="8761697" y="18554"/>
                </a:cubicBezTo>
                <a:lnTo>
                  <a:pt x="8808871" y="19038"/>
                </a:lnTo>
                <a:lnTo>
                  <a:pt x="8941246" y="13930"/>
                </a:lnTo>
                <a:cubicBezTo>
                  <a:pt x="9040199" y="10800"/>
                  <a:pt x="9149474" y="10157"/>
                  <a:pt x="9260166" y="21390"/>
                </a:cubicBezTo>
                <a:lnTo>
                  <a:pt x="9339613" y="26448"/>
                </a:lnTo>
                <a:lnTo>
                  <a:pt x="9432845" y="28493"/>
                </a:lnTo>
                <a:cubicBezTo>
                  <a:pt x="9587011" y="31230"/>
                  <a:pt x="9744909" y="31599"/>
                  <a:pt x="9849954" y="21390"/>
                </a:cubicBezTo>
                <a:cubicBezTo>
                  <a:pt x="10060044" y="972"/>
                  <a:pt x="10204432" y="2657"/>
                  <a:pt x="10425865" y="21390"/>
                </a:cubicBezTo>
                <a:lnTo>
                  <a:pt x="10477895" y="25158"/>
                </a:lnTo>
                <a:lnTo>
                  <a:pt x="10566351" y="27751"/>
                </a:lnTo>
                <a:cubicBezTo>
                  <a:pt x="10727031" y="32755"/>
                  <a:pt x="10877889" y="35639"/>
                  <a:pt x="11001775" y="21390"/>
                </a:cubicBezTo>
                <a:cubicBezTo>
                  <a:pt x="11249546" y="-7108"/>
                  <a:pt x="11434553" y="12510"/>
                  <a:pt x="11813601" y="21390"/>
                </a:cubicBezTo>
                <a:cubicBezTo>
                  <a:pt x="11817928" y="208271"/>
                  <a:pt x="11818867" y="336567"/>
                  <a:pt x="11813601" y="475847"/>
                </a:cubicBezTo>
                <a:cubicBezTo>
                  <a:pt x="11808335" y="615127"/>
                  <a:pt x="11845853" y="1008651"/>
                  <a:pt x="11813601" y="1254916"/>
                </a:cubicBezTo>
                <a:cubicBezTo>
                  <a:pt x="11809570" y="1285699"/>
                  <a:pt x="11806768" y="1314174"/>
                  <a:pt x="11804923" y="1340777"/>
                </a:cubicBezTo>
                <a:lnTo>
                  <a:pt x="11803652" y="1373115"/>
                </a:lnTo>
                <a:lnTo>
                  <a:pt x="11804560" y="1395572"/>
                </a:lnTo>
                <a:cubicBezTo>
                  <a:pt x="11806656" y="1431340"/>
                  <a:pt x="11809600" y="1470662"/>
                  <a:pt x="11813601" y="1514605"/>
                </a:cubicBezTo>
                <a:cubicBezTo>
                  <a:pt x="11829606" y="1690380"/>
                  <a:pt x="11822955" y="1813845"/>
                  <a:pt x="11815628" y="1920902"/>
                </a:cubicBezTo>
                <a:lnTo>
                  <a:pt x="11811346" y="1995660"/>
                </a:lnTo>
                <a:lnTo>
                  <a:pt x="11813868" y="2104640"/>
                </a:lnTo>
                <a:lnTo>
                  <a:pt x="11817197" y="2264365"/>
                </a:lnTo>
                <a:lnTo>
                  <a:pt x="11821465" y="2306631"/>
                </a:lnTo>
                <a:cubicBezTo>
                  <a:pt x="11835170" y="2477814"/>
                  <a:pt x="11818400" y="2578773"/>
                  <a:pt x="11813601" y="2683208"/>
                </a:cubicBezTo>
                <a:cubicBezTo>
                  <a:pt x="11809487" y="2772725"/>
                  <a:pt x="11816027" y="2930030"/>
                  <a:pt x="11816192" y="3070653"/>
                </a:cubicBezTo>
                <a:lnTo>
                  <a:pt x="11813610" y="3202145"/>
                </a:lnTo>
                <a:lnTo>
                  <a:pt x="11813601" y="3267510"/>
                </a:lnTo>
                <a:cubicBezTo>
                  <a:pt x="11811419" y="3587194"/>
                  <a:pt x="11813535" y="3497122"/>
                  <a:pt x="11813601" y="3721967"/>
                </a:cubicBezTo>
                <a:cubicBezTo>
                  <a:pt x="11813617" y="3778178"/>
                  <a:pt x="11814293" y="3835214"/>
                  <a:pt x="11815131" y="3894088"/>
                </a:cubicBezTo>
                <a:lnTo>
                  <a:pt x="11816203" y="3972593"/>
                </a:lnTo>
                <a:lnTo>
                  <a:pt x="11816265" y="3973919"/>
                </a:lnTo>
                <a:cubicBezTo>
                  <a:pt x="11819902" y="4062998"/>
                  <a:pt x="11819694" y="4122248"/>
                  <a:pt x="11818174" y="4171327"/>
                </a:cubicBezTo>
                <a:lnTo>
                  <a:pt x="11817878" y="4178488"/>
                </a:lnTo>
                <a:lnTo>
                  <a:pt x="11818118" y="4277530"/>
                </a:lnTo>
                <a:cubicBezTo>
                  <a:pt x="11817612" y="4347824"/>
                  <a:pt x="11816272" y="4421987"/>
                  <a:pt x="11813601" y="4501036"/>
                </a:cubicBezTo>
                <a:cubicBezTo>
                  <a:pt x="11824398" y="4779554"/>
                  <a:pt x="11834923" y="4895505"/>
                  <a:pt x="11813601" y="5020415"/>
                </a:cubicBezTo>
                <a:cubicBezTo>
                  <a:pt x="11808270" y="5051643"/>
                  <a:pt x="11804885" y="5094410"/>
                  <a:pt x="11802984" y="5145366"/>
                </a:cubicBezTo>
                <a:lnTo>
                  <a:pt x="11802805" y="5153576"/>
                </a:lnTo>
                <a:lnTo>
                  <a:pt x="11813601" y="5280104"/>
                </a:lnTo>
                <a:cubicBezTo>
                  <a:pt x="11848339" y="5545832"/>
                  <a:pt x="11803810" y="5568088"/>
                  <a:pt x="11813601" y="5734561"/>
                </a:cubicBezTo>
                <a:cubicBezTo>
                  <a:pt x="11814825" y="5755370"/>
                  <a:pt x="11815354" y="5777180"/>
                  <a:pt x="11815391" y="5800160"/>
                </a:cubicBezTo>
                <a:lnTo>
                  <a:pt x="11814403" y="5861994"/>
                </a:lnTo>
                <a:lnTo>
                  <a:pt x="11814897" y="5940552"/>
                </a:lnTo>
                <a:cubicBezTo>
                  <a:pt x="11813455" y="6007961"/>
                  <a:pt x="11810716" y="6074118"/>
                  <a:pt x="11808410" y="6139030"/>
                </a:cubicBezTo>
                <a:lnTo>
                  <a:pt x="11805249" y="6294204"/>
                </a:lnTo>
                <a:lnTo>
                  <a:pt x="11806853" y="6377232"/>
                </a:lnTo>
                <a:lnTo>
                  <a:pt x="11813601" y="6513630"/>
                </a:lnTo>
                <a:cubicBezTo>
                  <a:pt x="11755932" y="6520071"/>
                  <a:pt x="11702085" y="6522123"/>
                  <a:pt x="11651008" y="6521869"/>
                </a:cubicBezTo>
                <a:lnTo>
                  <a:pt x="11606878" y="6520178"/>
                </a:lnTo>
                <a:lnTo>
                  <a:pt x="11480359" y="6526470"/>
                </a:lnTo>
                <a:cubicBezTo>
                  <a:pt x="11411497" y="6529079"/>
                  <a:pt x="11340067" y="6529281"/>
                  <a:pt x="11235913" y="6522672"/>
                </a:cubicBezTo>
                <a:lnTo>
                  <a:pt x="11167376" y="6517338"/>
                </a:lnTo>
                <a:lnTo>
                  <a:pt x="11118099" y="6519937"/>
                </a:lnTo>
                <a:cubicBezTo>
                  <a:pt x="11008080" y="6519923"/>
                  <a:pt x="10918905" y="6505169"/>
                  <a:pt x="10779737" y="6513630"/>
                </a:cubicBezTo>
                <a:lnTo>
                  <a:pt x="10756340" y="6513513"/>
                </a:lnTo>
                <a:lnTo>
                  <a:pt x="10748952" y="6514346"/>
                </a:lnTo>
                <a:cubicBezTo>
                  <a:pt x="10725838" y="6516206"/>
                  <a:pt x="10699773" y="6516641"/>
                  <a:pt x="10661780" y="6513630"/>
                </a:cubicBezTo>
                <a:lnTo>
                  <a:pt x="10643067" y="6512943"/>
                </a:lnTo>
                <a:lnTo>
                  <a:pt x="10627638" y="6512866"/>
                </a:lnTo>
                <a:lnTo>
                  <a:pt x="10598539" y="6511309"/>
                </a:lnTo>
                <a:lnTo>
                  <a:pt x="10590670" y="6511020"/>
                </a:lnTo>
                <a:cubicBezTo>
                  <a:pt x="10422654" y="6509230"/>
                  <a:pt x="10114537" y="6525711"/>
                  <a:pt x="9930443" y="6519069"/>
                </a:cubicBezTo>
                <a:lnTo>
                  <a:pt x="9908887" y="6517613"/>
                </a:lnTo>
                <a:lnTo>
                  <a:pt x="9697150" y="6531900"/>
                </a:lnTo>
                <a:cubicBezTo>
                  <a:pt x="9438634" y="6540253"/>
                  <a:pt x="9217380" y="6522684"/>
                  <a:pt x="9038128" y="6513630"/>
                </a:cubicBezTo>
                <a:lnTo>
                  <a:pt x="8901719" y="6509665"/>
                </a:lnTo>
                <a:lnTo>
                  <a:pt x="8766922" y="6512046"/>
                </a:lnTo>
                <a:cubicBezTo>
                  <a:pt x="8694433" y="6513288"/>
                  <a:pt x="8629372" y="6514112"/>
                  <a:pt x="8580175" y="6513630"/>
                </a:cubicBezTo>
                <a:lnTo>
                  <a:pt x="8571277" y="6513524"/>
                </a:lnTo>
                <a:lnTo>
                  <a:pt x="8462217" y="6513630"/>
                </a:lnTo>
                <a:cubicBezTo>
                  <a:pt x="8225188" y="6509968"/>
                  <a:pt x="7780127" y="6525503"/>
                  <a:pt x="7532434" y="6513630"/>
                </a:cubicBezTo>
                <a:lnTo>
                  <a:pt x="7448622" y="6511320"/>
                </a:lnTo>
                <a:lnTo>
                  <a:pt x="7428354" y="6513630"/>
                </a:lnTo>
                <a:cubicBezTo>
                  <a:pt x="7293248" y="6538560"/>
                  <a:pt x="7186080" y="6533261"/>
                  <a:pt x="7078782" y="6523679"/>
                </a:cubicBezTo>
                <a:lnTo>
                  <a:pt x="6973169" y="6513887"/>
                </a:lnTo>
                <a:lnTo>
                  <a:pt x="6954249" y="6514033"/>
                </a:lnTo>
                <a:cubicBezTo>
                  <a:pt x="6918701" y="6514123"/>
                  <a:pt x="6880374" y="6514018"/>
                  <a:pt x="6838566" y="6513630"/>
                </a:cubicBezTo>
                <a:lnTo>
                  <a:pt x="6790865" y="6514652"/>
                </a:lnTo>
                <a:lnTo>
                  <a:pt x="6717520" y="6518204"/>
                </a:lnTo>
                <a:lnTo>
                  <a:pt x="6690736" y="6516798"/>
                </a:lnTo>
                <a:lnTo>
                  <a:pt x="6604647" y="6518643"/>
                </a:lnTo>
                <a:cubicBezTo>
                  <a:pt x="6383546" y="6528740"/>
                  <a:pt x="6188571" y="6547337"/>
                  <a:pt x="5908782" y="6513630"/>
                </a:cubicBezTo>
                <a:lnTo>
                  <a:pt x="5827432" y="6506155"/>
                </a:lnTo>
                <a:lnTo>
                  <a:pt x="5818169" y="6505897"/>
                </a:lnTo>
                <a:cubicBezTo>
                  <a:pt x="5656134" y="6501940"/>
                  <a:pt x="5476891" y="6500561"/>
                  <a:pt x="5360626" y="6513630"/>
                </a:cubicBezTo>
                <a:cubicBezTo>
                  <a:pt x="5244362" y="6526700"/>
                  <a:pt x="5155294" y="6523407"/>
                  <a:pt x="5082581" y="6518492"/>
                </a:cubicBezTo>
                <a:lnTo>
                  <a:pt x="5011539" y="6513612"/>
                </a:lnTo>
                <a:lnTo>
                  <a:pt x="4978999" y="6513630"/>
                </a:lnTo>
                <a:lnTo>
                  <a:pt x="4947560" y="6512597"/>
                </a:lnTo>
                <a:lnTo>
                  <a:pt x="4902673" y="6513630"/>
                </a:lnTo>
                <a:cubicBezTo>
                  <a:pt x="4851834" y="6520217"/>
                  <a:pt x="4795188" y="6523001"/>
                  <a:pt x="4737076" y="6522747"/>
                </a:cubicBezTo>
                <a:lnTo>
                  <a:pt x="4649328" y="6518160"/>
                </a:lnTo>
                <a:lnTo>
                  <a:pt x="4624935" y="6519597"/>
                </a:lnTo>
                <a:cubicBezTo>
                  <a:pt x="4598495" y="6519851"/>
                  <a:pt x="4566987" y="6518389"/>
                  <a:pt x="4521046" y="6513630"/>
                </a:cubicBezTo>
                <a:lnTo>
                  <a:pt x="4456833" y="6510131"/>
                </a:lnTo>
                <a:lnTo>
                  <a:pt x="4343538" y="6512337"/>
                </a:lnTo>
                <a:cubicBezTo>
                  <a:pt x="4260681" y="6514690"/>
                  <a:pt x="4174545" y="6517475"/>
                  <a:pt x="4104725" y="6513630"/>
                </a:cubicBezTo>
                <a:cubicBezTo>
                  <a:pt x="3965085" y="6505941"/>
                  <a:pt x="3802107" y="6535988"/>
                  <a:pt x="3528815" y="6513630"/>
                </a:cubicBezTo>
                <a:lnTo>
                  <a:pt x="3407613" y="6504978"/>
                </a:lnTo>
                <a:lnTo>
                  <a:pt x="3251268" y="6513630"/>
                </a:lnTo>
                <a:cubicBezTo>
                  <a:pt x="3103602" y="6529652"/>
                  <a:pt x="3004932" y="6519904"/>
                  <a:pt x="2867035" y="6513929"/>
                </a:cubicBezTo>
                <a:lnTo>
                  <a:pt x="2840124" y="6513045"/>
                </a:lnTo>
                <a:lnTo>
                  <a:pt x="2834946" y="6513630"/>
                </a:lnTo>
                <a:cubicBezTo>
                  <a:pt x="2691933" y="6538293"/>
                  <a:pt x="2614008" y="6529004"/>
                  <a:pt x="2502859" y="6520536"/>
                </a:cubicBezTo>
                <a:lnTo>
                  <a:pt x="2442001" y="6517197"/>
                </a:lnTo>
                <a:lnTo>
                  <a:pt x="2438245" y="6517313"/>
                </a:lnTo>
                <a:cubicBezTo>
                  <a:pt x="2401807" y="6517985"/>
                  <a:pt x="2368299" y="6518156"/>
                  <a:pt x="2336678" y="6517988"/>
                </a:cubicBezTo>
                <a:lnTo>
                  <a:pt x="2185932" y="6514754"/>
                </a:lnTo>
                <a:lnTo>
                  <a:pt x="1960620" y="6520062"/>
                </a:lnTo>
                <a:cubicBezTo>
                  <a:pt x="1876521" y="6521810"/>
                  <a:pt x="1788378" y="6523022"/>
                  <a:pt x="1701155" y="6522387"/>
                </a:cubicBezTo>
                <a:lnTo>
                  <a:pt x="1589271" y="6518529"/>
                </a:lnTo>
                <a:lnTo>
                  <a:pt x="1539168" y="6519829"/>
                </a:lnTo>
                <a:cubicBezTo>
                  <a:pt x="1395291" y="6522782"/>
                  <a:pt x="1407110" y="6517174"/>
                  <a:pt x="1287620" y="6513630"/>
                </a:cubicBezTo>
                <a:cubicBezTo>
                  <a:pt x="1168131" y="6510087"/>
                  <a:pt x="1041230" y="6513238"/>
                  <a:pt x="932033" y="6514000"/>
                </a:cubicBezTo>
                <a:lnTo>
                  <a:pt x="918750" y="6513952"/>
                </a:lnTo>
                <a:lnTo>
                  <a:pt x="858917" y="6514806"/>
                </a:lnTo>
                <a:cubicBezTo>
                  <a:pt x="826932" y="6514879"/>
                  <a:pt x="792070" y="6514545"/>
                  <a:pt x="753341" y="6513630"/>
                </a:cubicBezTo>
                <a:cubicBezTo>
                  <a:pt x="443511" y="6506311"/>
                  <a:pt x="354936" y="6524642"/>
                  <a:pt x="17841" y="6513630"/>
                </a:cubicBezTo>
                <a:cubicBezTo>
                  <a:pt x="-956" y="6342673"/>
                  <a:pt x="-10467" y="6012653"/>
                  <a:pt x="17841" y="5799484"/>
                </a:cubicBezTo>
                <a:lnTo>
                  <a:pt x="19845" y="5756408"/>
                </a:lnTo>
                <a:lnTo>
                  <a:pt x="17841" y="5734561"/>
                </a:lnTo>
                <a:cubicBezTo>
                  <a:pt x="13149" y="5695472"/>
                  <a:pt x="12578" y="5648752"/>
                  <a:pt x="13918" y="5598323"/>
                </a:cubicBezTo>
                <a:lnTo>
                  <a:pt x="18180" y="5508699"/>
                </a:lnTo>
                <a:lnTo>
                  <a:pt x="16493" y="5477760"/>
                </a:lnTo>
                <a:cubicBezTo>
                  <a:pt x="8966" y="5369709"/>
                  <a:pt x="1889" y="5260695"/>
                  <a:pt x="17841" y="5150260"/>
                </a:cubicBezTo>
                <a:cubicBezTo>
                  <a:pt x="-3463" y="5038150"/>
                  <a:pt x="-2139" y="4857473"/>
                  <a:pt x="6850" y="4650409"/>
                </a:cubicBezTo>
                <a:lnTo>
                  <a:pt x="14633" y="4498670"/>
                </a:lnTo>
                <a:lnTo>
                  <a:pt x="14494" y="4495758"/>
                </a:lnTo>
                <a:cubicBezTo>
                  <a:pt x="12245" y="4421472"/>
                  <a:pt x="13025" y="4335511"/>
                  <a:pt x="14442" y="4243130"/>
                </a:cubicBezTo>
                <a:lnTo>
                  <a:pt x="16801" y="4091152"/>
                </a:lnTo>
                <a:lnTo>
                  <a:pt x="13537" y="4018512"/>
                </a:lnTo>
                <a:lnTo>
                  <a:pt x="17696" y="3920163"/>
                </a:lnTo>
                <a:lnTo>
                  <a:pt x="17841" y="3851812"/>
                </a:lnTo>
                <a:cubicBezTo>
                  <a:pt x="15571" y="3651484"/>
                  <a:pt x="26219" y="3546077"/>
                  <a:pt x="24551" y="3386181"/>
                </a:cubicBezTo>
                <a:lnTo>
                  <a:pt x="24397" y="3379573"/>
                </a:lnTo>
                <a:lnTo>
                  <a:pt x="22173" y="3327681"/>
                </a:lnTo>
                <a:cubicBezTo>
                  <a:pt x="20895" y="3304536"/>
                  <a:pt x="19446" y="3284181"/>
                  <a:pt x="17841" y="3267510"/>
                </a:cubicBezTo>
                <a:cubicBezTo>
                  <a:pt x="8213" y="3167488"/>
                  <a:pt x="-3113" y="2984082"/>
                  <a:pt x="3931" y="2799801"/>
                </a:cubicBezTo>
                <a:lnTo>
                  <a:pt x="4125" y="2797274"/>
                </a:lnTo>
                <a:lnTo>
                  <a:pt x="3717" y="2776150"/>
                </a:lnTo>
                <a:cubicBezTo>
                  <a:pt x="3237" y="2640023"/>
                  <a:pt x="7465" y="2516197"/>
                  <a:pt x="17841" y="2423520"/>
                </a:cubicBezTo>
                <a:cubicBezTo>
                  <a:pt x="20435" y="2400350"/>
                  <a:pt x="22069" y="2375698"/>
                  <a:pt x="22982" y="2349684"/>
                </a:cubicBezTo>
                <a:lnTo>
                  <a:pt x="23157" y="2331991"/>
                </a:lnTo>
                <a:lnTo>
                  <a:pt x="21648" y="2290240"/>
                </a:lnTo>
                <a:cubicBezTo>
                  <a:pt x="18695" y="2240502"/>
                  <a:pt x="15426" y="2193755"/>
                  <a:pt x="14054" y="2150784"/>
                </a:cubicBezTo>
                <a:lnTo>
                  <a:pt x="17291" y="2050968"/>
                </a:lnTo>
                <a:lnTo>
                  <a:pt x="12351" y="1872365"/>
                </a:lnTo>
                <a:cubicBezTo>
                  <a:pt x="11665" y="1799113"/>
                  <a:pt x="12859" y="1722821"/>
                  <a:pt x="17841" y="1644450"/>
                </a:cubicBezTo>
                <a:lnTo>
                  <a:pt x="21169" y="1569934"/>
                </a:lnTo>
                <a:lnTo>
                  <a:pt x="20488" y="1547698"/>
                </a:lnTo>
                <a:cubicBezTo>
                  <a:pt x="19568" y="1516527"/>
                  <a:pt x="18663" y="1483900"/>
                  <a:pt x="17841" y="1449683"/>
                </a:cubicBezTo>
                <a:cubicBezTo>
                  <a:pt x="11271" y="1175953"/>
                  <a:pt x="1415" y="1152151"/>
                  <a:pt x="17841" y="995226"/>
                </a:cubicBezTo>
                <a:lnTo>
                  <a:pt x="19885" y="968921"/>
                </a:lnTo>
                <a:lnTo>
                  <a:pt x="17841" y="930304"/>
                </a:lnTo>
                <a:cubicBezTo>
                  <a:pt x="7442" y="768208"/>
                  <a:pt x="7865" y="285783"/>
                  <a:pt x="17841" y="21390"/>
                </a:cubicBezTo>
                <a:cubicBezTo>
                  <a:pt x="147136" y="10433"/>
                  <a:pt x="296588" y="9602"/>
                  <a:pt x="440468" y="11925"/>
                </a:cubicBezTo>
                <a:lnTo>
                  <a:pt x="473966" y="12726"/>
                </a:lnTo>
                <a:lnTo>
                  <a:pt x="478805" y="12539"/>
                </a:lnTo>
                <a:lnTo>
                  <a:pt x="484496" y="12977"/>
                </a:lnTo>
                <a:lnTo>
                  <a:pt x="648894" y="16905"/>
                </a:lnTo>
                <a:cubicBezTo>
                  <a:pt x="714833" y="18773"/>
                  <a:pt x="776163" y="20559"/>
                  <a:pt x="829667" y="21390"/>
                </a:cubicBezTo>
                <a:lnTo>
                  <a:pt x="916694" y="22693"/>
                </a:lnTo>
                <a:lnTo>
                  <a:pt x="933747" y="21390"/>
                </a:lnTo>
                <a:cubicBezTo>
                  <a:pt x="1086511" y="12604"/>
                  <a:pt x="1591110" y="15003"/>
                  <a:pt x="1863531" y="21390"/>
                </a:cubicBezTo>
                <a:lnTo>
                  <a:pt x="1920387" y="22646"/>
                </a:lnTo>
                <a:lnTo>
                  <a:pt x="2054705" y="24358"/>
                </a:lnTo>
                <a:cubicBezTo>
                  <a:pt x="2107717" y="24456"/>
                  <a:pt x="2161143" y="23719"/>
                  <a:pt x="2217404" y="21390"/>
                </a:cubicBezTo>
                <a:cubicBezTo>
                  <a:pt x="2442445" y="12073"/>
                  <a:pt x="2732199" y="18194"/>
                  <a:pt x="2911273" y="21390"/>
                </a:cubicBezTo>
                <a:lnTo>
                  <a:pt x="3023675" y="20799"/>
                </a:lnTo>
                <a:lnTo>
                  <a:pt x="3093869" y="15816"/>
                </a:lnTo>
                <a:cubicBezTo>
                  <a:pt x="3182922" y="11551"/>
                  <a:pt x="3301373" y="10993"/>
                  <a:pt x="3429365" y="12165"/>
                </a:cubicBezTo>
                <a:lnTo>
                  <a:pt x="3575555" y="14425"/>
                </a:lnTo>
                <a:lnTo>
                  <a:pt x="3605772" y="13210"/>
                </a:lnTo>
                <a:cubicBezTo>
                  <a:pt x="3774503" y="6974"/>
                  <a:pt x="3960371" y="3465"/>
                  <a:pt x="4063093" y="21390"/>
                </a:cubicBezTo>
                <a:lnTo>
                  <a:pt x="4088792" y="24677"/>
                </a:lnTo>
                <a:lnTo>
                  <a:pt x="4129769" y="25744"/>
                </a:lnTo>
                <a:cubicBezTo>
                  <a:pt x="4269845" y="29597"/>
                  <a:pt x="4297423" y="30995"/>
                  <a:pt x="4403088" y="21390"/>
                </a:cubicBezTo>
                <a:cubicBezTo>
                  <a:pt x="4473592" y="10814"/>
                  <a:pt x="4858406" y="-6032"/>
                  <a:pt x="5096956" y="21390"/>
                </a:cubicBezTo>
                <a:lnTo>
                  <a:pt x="5251798" y="27914"/>
                </a:lnTo>
                <a:lnTo>
                  <a:pt x="5332872" y="21390"/>
                </a:lnTo>
                <a:cubicBezTo>
                  <a:pt x="5422885" y="11295"/>
                  <a:pt x="5502187" y="8863"/>
                  <a:pt x="5576462" y="10240"/>
                </a:cubicBezTo>
                <a:lnTo>
                  <a:pt x="5700011" y="17015"/>
                </a:lnTo>
                <a:lnTo>
                  <a:pt x="5761151" y="15143"/>
                </a:lnTo>
                <a:cubicBezTo>
                  <a:pt x="5846776" y="14123"/>
                  <a:pt x="5935566" y="15403"/>
                  <a:pt x="6026740" y="21390"/>
                </a:cubicBezTo>
                <a:lnTo>
                  <a:pt x="6161088" y="29209"/>
                </a:lnTo>
                <a:lnTo>
                  <a:pt x="6262655" y="21390"/>
                </a:lnTo>
                <a:cubicBezTo>
                  <a:pt x="6405549" y="5694"/>
                  <a:pt x="6517747" y="175"/>
                  <a:pt x="6610089" y="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4D43B44F-B38F-447D-8B5D-10C061D79986}"/>
              </a:ext>
            </a:extLst>
          </p:cNvPr>
          <p:cNvSpPr/>
          <p:nvPr/>
        </p:nvSpPr>
        <p:spPr>
          <a:xfrm>
            <a:off x="803132" y="722356"/>
            <a:ext cx="4378122" cy="175432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SENHOR DO</a:t>
            </a:r>
          </a:p>
          <a:p>
            <a:pPr algn="ctr"/>
            <a:r>
              <a:rPr lang="pt-BR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TEMPO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6C4EA81-8D23-440D-852B-A67CA3F5DF94}"/>
              </a:ext>
            </a:extLst>
          </p:cNvPr>
          <p:cNvSpPr/>
          <p:nvPr/>
        </p:nvSpPr>
        <p:spPr>
          <a:xfrm>
            <a:off x="803132" y="3230266"/>
            <a:ext cx="4378122" cy="175432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SENHOR DO</a:t>
            </a:r>
          </a:p>
          <a:p>
            <a:pPr algn="ctr"/>
            <a:r>
              <a:rPr lang="pt-BR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ESPAÇO</a:t>
            </a:r>
          </a:p>
        </p:txBody>
      </p:sp>
    </p:spTree>
    <p:extLst>
      <p:ext uri="{BB962C8B-B14F-4D97-AF65-F5344CB8AC3E}">
        <p14:creationId xmlns:p14="http://schemas.microsoft.com/office/powerpoint/2010/main" val="406038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2D2B266D-3625-4584-A5C3-7D3F672C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Subsídios Dominical: As mulheres que Ungiram Jesus">
            <a:extLst>
              <a:ext uri="{FF2B5EF4-FFF2-40B4-BE49-F238E27FC236}">
                <a16:creationId xmlns:a16="http://schemas.microsoft.com/office/drawing/2014/main" id="{4D21090E-CA5D-4C23-9171-D25F09D741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68" y="0"/>
            <a:ext cx="120472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4D43B44F-B38F-447D-8B5D-10C061D79986}"/>
              </a:ext>
            </a:extLst>
          </p:cNvPr>
          <p:cNvSpPr/>
          <p:nvPr/>
        </p:nvSpPr>
        <p:spPr>
          <a:xfrm>
            <a:off x="3087887" y="5101173"/>
            <a:ext cx="6160597" cy="92333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SENHOR </a:t>
            </a:r>
            <a:r>
              <a:rPr lang="pt-BR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 VIDA</a:t>
            </a:r>
            <a:endParaRPr lang="pt-BR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0" name="Picture 4" descr="Jesus esta voltando. Você, esta preparado? | Jesus está voltando, Citações,  Jesus">
            <a:extLst>
              <a:ext uri="{FF2B5EF4-FFF2-40B4-BE49-F238E27FC236}">
                <a16:creationId xmlns:a16="http://schemas.microsoft.com/office/drawing/2014/main" id="{16EAD842-7C32-463F-8BF1-FBBB89A37BA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1938338"/>
            <a:ext cx="4762500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83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1812259-CB31-4690-B9F1-7CA4951A9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pt-BR" sz="4000" dirty="0"/>
              <a:t>2 - Jesus visto como Profeta e Sumo Sacerdote</a:t>
            </a:r>
          </a:p>
        </p:txBody>
      </p:sp>
      <p:sp>
        <p:nvSpPr>
          <p:cNvPr id="137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239572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rgbClr val="C49343"/>
          </a:solidFill>
          <a:ln w="38100" cap="rnd">
            <a:solidFill>
              <a:srgbClr val="C49343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4D49F4-AE8D-41EE-B7EE-7FB8CA157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706624"/>
            <a:ext cx="6251110" cy="348386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2400" b="0" i="0" dirty="0">
                <a:effectLst/>
                <a:latin typeface="Source Sans Pro" panose="020B0503030403020204" pitchFamily="34" charset="0"/>
              </a:rPr>
              <a:t>Estes dois títulos trazem grandes verdades, unindo o Antigo Testamento com o Novo, pois abordam a esperança do profeta escatológico, mas também apontam para o ofício sacerdotal de Jesus como mediador de uma nova aliança. O escritor aos hebreus assevera que Jesus é superior a todos os sacerdotes.</a:t>
            </a:r>
            <a:br>
              <a:rPr lang="pt-BR" sz="2400" dirty="0"/>
            </a:br>
            <a:endParaRPr lang="pt-BR" sz="2400" dirty="0"/>
          </a:p>
        </p:txBody>
      </p:sp>
      <p:pic>
        <p:nvPicPr>
          <p:cNvPr id="5122" name="Picture 2" descr="JESUS E O SUMO SACERDOTE. | Pr Eber Jamil's Weblog">
            <a:extLst>
              <a:ext uri="{FF2B5EF4-FFF2-40B4-BE49-F238E27FC236}">
                <a16:creationId xmlns:a16="http://schemas.microsoft.com/office/drawing/2014/main" id="{3B7C4C81-8197-486F-AA25-35C797A97E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"/>
          <a:stretch/>
        </p:blipFill>
        <p:spPr bwMode="auto"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47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or Dsycortes">
            <a:extLst>
              <a:ext uri="{FF2B5EF4-FFF2-40B4-BE49-F238E27FC236}">
                <a16:creationId xmlns:a16="http://schemas.microsoft.com/office/drawing/2014/main" id="{6078AEA2-DB75-425B-AD4A-A27DDAE94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137" y="0"/>
            <a:ext cx="3852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FE68A18-C010-4BEC-BA4D-5FA947140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7499349" cy="1325563"/>
          </a:xfrm>
        </p:spPr>
        <p:txBody>
          <a:bodyPr>
            <a:normAutofit fontScale="90000"/>
          </a:bodyPr>
          <a:lstStyle/>
          <a:p>
            <a:r>
              <a:rPr lang="pt-BR" dirty="0"/>
              <a:t>2 - Jesus visto como Profeta e Sumo Sacerdote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0F3C91A-CAE8-48A5-83BD-53646E6007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5176" y="1835369"/>
            <a:ext cx="5157787" cy="495758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pt-BR" b="1" i="0" dirty="0">
                <a:solidFill>
                  <a:srgbClr val="2B2B2B"/>
                </a:solidFill>
                <a:effectLst/>
                <a:latin typeface="Open Sans" panose="020B0806030504020204" pitchFamily="34" charset="0"/>
              </a:rPr>
              <a:t>2.1.</a:t>
            </a:r>
            <a:r>
              <a:rPr lang="pt-BR" dirty="0">
                <a:solidFill>
                  <a:srgbClr val="777777"/>
                </a:solidFill>
                <a:latin typeface="Source Sans Pro" panose="020B0503030403020204" pitchFamily="34" charset="0"/>
              </a:rPr>
              <a:t> O Profeta como Moisés</a:t>
            </a:r>
            <a:endParaRPr lang="pt-BR" b="1" i="0" dirty="0">
              <a:solidFill>
                <a:srgbClr val="2B2B2B"/>
              </a:solidFill>
              <a:effectLst/>
              <a:latin typeface="Open Sans" panose="020B0806030504020204" pitchFamily="34" charset="0"/>
            </a:endParaRP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1B58810-C84D-42EC-81F5-C6907DBCCA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0515" y="2331126"/>
            <a:ext cx="5778523" cy="4161749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pt-BR" sz="15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Profeta (</a:t>
            </a:r>
            <a:r>
              <a:rPr lang="pt-BR" sz="15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nabi</a:t>
            </a:r>
            <a:r>
              <a:rPr lang="pt-BR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não era o que simplesmente falava em Nome de Deus, mas aquele que revelava a vontade de Deus ao povo</a:t>
            </a:r>
          </a:p>
          <a:p>
            <a:r>
              <a:rPr lang="pt-BR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texto em Deuteronômio 18:15-19, suscita em Israel a noção do Profeta do fim dos tempos, conhecido como profeta escatológico, porém Jesus vai muito além da perspectiva Judaica. </a:t>
            </a:r>
          </a:p>
          <a:p>
            <a:r>
              <a:rPr lang="pt-BR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Muitos achavam que Jesus era Elias, Jeremias ou um dos Profetas (MT 16:14); a Mulher Samaritana disse que ele era profeta (João 4:19).</a:t>
            </a:r>
          </a:p>
          <a:p>
            <a:r>
              <a:rPr lang="pt-BR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percebia como profeta, conforme vemos em Mateus 21:46</a:t>
            </a:r>
          </a:p>
          <a:p>
            <a:r>
              <a:rPr lang="pt-BR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Jesus como profeta revela os mistérios do Reino de Deus aos homens, sendo superior a qualquer profeta veterotestamentário, pois ele é a própria palavra, O Verbo Vivo e sempre falava com autoridade própria; </a:t>
            </a:r>
            <a:endParaRPr lang="pt-BR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2E0A231-2DFB-45B3-91E1-75BED9183C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4873" y="1784306"/>
            <a:ext cx="5183188" cy="49575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just"/>
            <a:r>
              <a:rPr lang="pt-BR" b="1" i="0" dirty="0">
                <a:solidFill>
                  <a:srgbClr val="2B2B2B"/>
                </a:solidFill>
                <a:effectLst/>
                <a:latin typeface="Open Sans" panose="020B0806030504020204" pitchFamily="34" charset="0"/>
              </a:rPr>
              <a:t>2.2. </a:t>
            </a:r>
            <a:r>
              <a:rPr lang="pt-BR" dirty="0">
                <a:solidFill>
                  <a:srgbClr val="777777"/>
                </a:solidFill>
                <a:latin typeface="Source Sans Pro" panose="020B0503030403020204" pitchFamily="34" charset="0"/>
              </a:rPr>
              <a:t>Um Sumo Sacerdote eterno</a:t>
            </a:r>
            <a:endParaRPr lang="pt-BR" b="1" i="0" dirty="0">
              <a:solidFill>
                <a:srgbClr val="2B2B2B"/>
              </a:solidFill>
              <a:effectLst/>
              <a:latin typeface="Open Sans" panose="020B0806030504020204" pitchFamily="34" charset="0"/>
            </a:endParaRP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73F8841-C654-4B9C-80EE-E2212A7FD8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76849" y="2373683"/>
            <a:ext cx="5183188" cy="395308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pt-BR" dirty="0">
                <a:latin typeface="Source Sans Pro" panose="020B0503030403020204" pitchFamily="34" charset="0"/>
              </a:rPr>
              <a:t>Outro Ofício que recebia a unção no Antigo Testamento era o de sacerdotes. Estes eram separados para interceder pelo povo dando suporte espiritual em todos os rituais mosaicos. Jesus, como Sacerdote, não está circunscrito a um tempo ou geração, mas foi constituído o Sacerdote Eterno! Enquanto no Antigo Testamento exigia-se sangue de carneiro e animais limpos, Jesus foi ao mesmo tempo o Sacrifício Perfeito e o Sumo Sacerdote</a:t>
            </a:r>
            <a:endParaRPr lang="pt-BR" b="0" i="0" dirty="0">
              <a:effectLst/>
              <a:latin typeface="Source Sans Pro" panose="020B0503030403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1BD0C6-96A1-4D0D-847A-D11227B3144A}"/>
              </a:ext>
            </a:extLst>
          </p:cNvPr>
          <p:cNvSpPr txBox="1"/>
          <p:nvPr/>
        </p:nvSpPr>
        <p:spPr>
          <a:xfrm>
            <a:off x="5471671" y="6517140"/>
            <a:ext cx="3187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 err="1">
                <a:solidFill>
                  <a:srgbClr val="000000"/>
                </a:solidFill>
                <a:latin typeface="Open Sans" panose="020B0606030504020204" pitchFamily="34" charset="0"/>
              </a:rPr>
              <a:t>Rfs</a:t>
            </a:r>
            <a:r>
              <a:rPr lang="pt-BR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(</a:t>
            </a:r>
            <a:r>
              <a:rPr lang="pt-BR" b="0" i="0" u="none" strike="noStrike" dirty="0">
                <a:solidFill>
                  <a:srgbClr val="7B1FA2"/>
                </a:solidFill>
                <a:effectLst/>
                <a:latin typeface="Open Sans" panose="020B0606030504020204" pitchFamily="34" charset="0"/>
                <a:hlinkClick r:id="rId3"/>
              </a:rPr>
              <a:t>GL 1:4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),  (</a:t>
            </a:r>
            <a:r>
              <a:rPr lang="pt-BR" b="0" i="0" u="none" strike="noStrike" dirty="0" err="1">
                <a:solidFill>
                  <a:srgbClr val="7B1FA2"/>
                </a:solidFill>
                <a:effectLst/>
                <a:latin typeface="Open Sans" panose="020B0606030504020204" pitchFamily="34" charset="0"/>
                <a:hlinkClick r:id="rId4"/>
              </a:rPr>
              <a:t>Tt</a:t>
            </a:r>
            <a:r>
              <a:rPr lang="pt-BR" b="0" i="0" u="none" strike="noStrike" dirty="0">
                <a:solidFill>
                  <a:srgbClr val="7B1FA2"/>
                </a:solidFill>
                <a:effectLst/>
                <a:latin typeface="Open Sans" panose="020B0606030504020204" pitchFamily="34" charset="0"/>
                <a:hlinkClick r:id="rId4"/>
              </a:rPr>
              <a:t> 2:14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)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1251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97" y="409587"/>
            <a:ext cx="6718913" cy="5039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Homem de terno azul&#10;&#10;Descrição gerada automaticamente">
            <a:extLst>
              <a:ext uri="{FF2B5EF4-FFF2-40B4-BE49-F238E27FC236}">
                <a16:creationId xmlns:a16="http://schemas.microsoft.com/office/drawing/2014/main" id="{C91BA2FA-4866-433D-9E8E-76E7E8AC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214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5362414" y="5858359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Pr. Júlio César Medeiros</a:t>
            </a:r>
            <a:endParaRPr lang="pt-BR" dirty="0"/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8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1A9F7B4E-B03D-4F64-BE33-00D074458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 descr="Portal EBD - Lição 7 - Jesus, sumo sacerdote de uma ordem superior I">
            <a:extLst>
              <a:ext uri="{FF2B5EF4-FFF2-40B4-BE49-F238E27FC236}">
                <a16:creationId xmlns:a16="http://schemas.microsoft.com/office/drawing/2014/main" id="{03A65F12-5DFD-48E0-9409-B53CD8E698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3" r="23333" b="-1"/>
          <a:stretch/>
        </p:blipFill>
        <p:spPr bwMode="auto">
          <a:xfrm>
            <a:off x="20" y="10"/>
            <a:ext cx="1219197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6">
            <a:extLst>
              <a:ext uri="{FF2B5EF4-FFF2-40B4-BE49-F238E27FC236}">
                <a16:creationId xmlns:a16="http://schemas.microsoft.com/office/drawing/2014/main" id="{2D81D31B-D45C-4BFE-8219-53D8D3422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t-BR" sz="4000" dirty="0"/>
              <a:t>3. Títulos que revelam a divindade de Jesus</a:t>
            </a:r>
          </a:p>
        </p:txBody>
      </p:sp>
      <p:sp>
        <p:nvSpPr>
          <p:cNvPr id="73" name="Rectangle 6">
            <a:extLst>
              <a:ext uri="{FF2B5EF4-FFF2-40B4-BE49-F238E27FC236}">
                <a16:creationId xmlns:a16="http://schemas.microsoft.com/office/drawing/2014/main" id="{1CA8A97F-67F0-4D5F-A850-0C30727D1C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578" y="1802192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2383D46F-7E29-4112-A321-0DBD6D9621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4446"/>
            <a:ext cx="10515600" cy="4176897"/>
          </a:xfrm>
        </p:spPr>
        <p:txBody>
          <a:bodyPr>
            <a:normAutofit/>
          </a:bodyPr>
          <a:lstStyle/>
          <a:p>
            <a:r>
              <a:rPr lang="pt-BR" b="0" i="0" dirty="0">
                <a:solidFill>
                  <a:schemeClr val="bg1"/>
                </a:solidFill>
                <a:effectLst/>
                <a:highlight>
                  <a:srgbClr val="C0C0C0"/>
                </a:highlight>
                <a:latin typeface="Source Sans Pro" panose="020B0503030403020204" pitchFamily="34" charset="0"/>
              </a:rPr>
              <a:t>Os títulos usados, principalmente Jesus e, revelam a coexistência dele com Deus, bem como sua </a:t>
            </a:r>
            <a:r>
              <a:rPr lang="pt-BR" b="0" i="0" dirty="0" err="1">
                <a:solidFill>
                  <a:schemeClr val="bg1"/>
                </a:solidFill>
                <a:effectLst/>
                <a:highlight>
                  <a:srgbClr val="C0C0C0"/>
                </a:highlight>
                <a:latin typeface="Source Sans Pro" panose="020B0503030403020204" pitchFamily="34" charset="0"/>
              </a:rPr>
              <a:t>auto-existência</a:t>
            </a:r>
            <a:r>
              <a:rPr lang="pt-BR" b="0" i="0" dirty="0">
                <a:solidFill>
                  <a:schemeClr val="bg1"/>
                </a:solidFill>
                <a:effectLst/>
                <a:highlight>
                  <a:srgbClr val="C0C0C0"/>
                </a:highlight>
                <a:latin typeface="Source Sans Pro" panose="020B0503030403020204" pitchFamily="34" charset="0"/>
              </a:rPr>
              <a:t> e pré-existência. A profundidade teológica desses títulos foram fundamentais na construção da teologia a respeito de Cristo</a:t>
            </a:r>
            <a:r>
              <a:rPr lang="pt-BR" b="0" i="0" dirty="0">
                <a:effectLst/>
                <a:highlight>
                  <a:srgbClr val="C0C0C0"/>
                </a:highlight>
                <a:latin typeface="Source Sans Pro" panose="020B0503030403020204" pitchFamily="34" charset="0"/>
              </a:rPr>
              <a:t>.</a:t>
            </a:r>
            <a:br>
              <a:rPr lang="pt-BR" dirty="0"/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713761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C2E9C7-501B-4A0C-843E-03D989A94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4000" dirty="0"/>
              <a:t>3 Títulos que revelam a divindade de Jesus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56DA336-B285-439A-AA20-816198E22F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pt-BR" b="1" i="0" dirty="0">
                <a:solidFill>
                  <a:srgbClr val="000000"/>
                </a:solidFill>
                <a:effectLst/>
                <a:latin typeface="Open Sans" panose="020B0806030504020204" pitchFamily="34" charset="0"/>
              </a:rPr>
              <a:t>3.1.</a:t>
            </a:r>
            <a:r>
              <a:rPr lang="pt-BR" b="1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</a:t>
            </a:r>
            <a:r>
              <a:rPr lang="pt-BR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 Jesus Logos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033FAA4-90EF-4CD9-8F01-0719B5F50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6612" y="2926079"/>
            <a:ext cx="5157787" cy="3566795"/>
          </a:xfrm>
        </p:spPr>
        <p:txBody>
          <a:bodyPr>
            <a:normAutofit fontScale="55000" lnSpcReduction="20000"/>
          </a:bodyPr>
          <a:lstStyle/>
          <a:p>
            <a:r>
              <a:rPr lang="pt-BR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Na narrativa do Evangelho de João, encontramos a expressão grega “Logos” que foi traduzida por "verbo". Uma das noções dos gregos para Logos é que era uma lei suprema, que rege o universo e que ao mesmo tempo está na razão humana. Quando João escolhe este termo, tem como objetivo revelar a superioridade de Cristo sobre qualquer conceito de verdade ou ser supremo, Jesus é a própria verdade. </a:t>
            </a:r>
            <a:endParaRPr lang="pt-BR" dirty="0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7B113E0-D9FC-4B55-8CB7-894C9B4AEE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pt-BR" dirty="0">
                <a:solidFill>
                  <a:srgbClr val="000000"/>
                </a:solidFill>
                <a:latin typeface="Open Sans" panose="020B0806030504020204" pitchFamily="34" charset="0"/>
              </a:rPr>
              <a:t>3.2. Jesus como Filho de Deus</a:t>
            </a:r>
            <a:endParaRPr lang="pt-BR" b="1" i="0" dirty="0">
              <a:solidFill>
                <a:srgbClr val="000000"/>
              </a:solidFill>
              <a:effectLst/>
              <a:latin typeface="Open Sans" panose="020B0806030504020204" pitchFamily="34" charset="0"/>
            </a:endParaRP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6EB556A-BA55-4555-AC31-5C1E6192DC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79"/>
            <a:ext cx="5183188" cy="3664291"/>
          </a:xfrm>
        </p:spPr>
        <p:txBody>
          <a:bodyPr>
            <a:normAutofit fontScale="55000" lnSpcReduction="20000"/>
          </a:bodyPr>
          <a:lstStyle/>
          <a:p>
            <a:r>
              <a:rPr lang="pt-BR" dirty="0">
                <a:solidFill>
                  <a:srgbClr val="000000"/>
                </a:solidFill>
                <a:latin typeface="Source Sans Pro" panose="020B0503030403020204" pitchFamily="34" charset="0"/>
              </a:rPr>
              <a:t>Este título expressa a maneira particular e única entre o Pai e o Filho. Percebemos em algumas passagens as pessoas reivindicando a Jesus como filho de Davi. Este título mostra Jesus como sucessor do Trono </a:t>
            </a:r>
            <a:r>
              <a:rPr lang="pt-BR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davídico</a:t>
            </a:r>
            <a:r>
              <a:rPr lang="pt-BR" dirty="0">
                <a:solidFill>
                  <a:srgbClr val="000000"/>
                </a:solidFill>
                <a:latin typeface="Source Sans Pro" panose="020B0503030403020204" pitchFamily="34" charset="0"/>
              </a:rPr>
              <a:t> que jamais terá fim, porém não mostra a divindade de Cristo. No Evangelho de João a revelação de Jesus tendo como Pai Celestial O próprio Deus muito clara, resultou em Sua morte (João 19:7), pois os judeus consideravam esta afirmação uma blasfêmia (João 10:33). O filho de Deus veio trazer uma mensagem de esperança e dar o direito de vida eterna à humanidade. Nós somos filhos de Deus por adoção através do sangue de Cristo.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804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B4F711E0-8372-487B-A783-2F78CD0A09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45" y="768277"/>
            <a:ext cx="6998677" cy="5717144"/>
          </a:xfrm>
          <a:prstGeom prst="rect">
            <a:avLst/>
          </a:prstGeom>
        </p:spPr>
      </p:pic>
      <p:pic>
        <p:nvPicPr>
          <p:cNvPr id="9" name="Imagem 8" descr="Empresária apontando para o lado">
            <a:extLst>
              <a:ext uri="{FF2B5EF4-FFF2-40B4-BE49-F238E27FC236}">
                <a16:creationId xmlns:a16="http://schemas.microsoft.com/office/drawing/2014/main" id="{7124AF50-0526-434D-B25A-934A995F8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722" y="0"/>
            <a:ext cx="33725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7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56D6A5-6EA2-4EF6-B097-6395FA8B2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3144" y="0"/>
            <a:ext cx="6894576" cy="1783080"/>
          </a:xfrm>
        </p:spPr>
        <p:txBody>
          <a:bodyPr anchor="b">
            <a:normAutofit/>
          </a:bodyPr>
          <a:lstStyle/>
          <a:p>
            <a:r>
              <a:rPr lang="pt-BR" sz="7200" dirty="0"/>
              <a:t>CONCLUSÃO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04F3D415-D075-4DC2-8A82-174E8FBF5583}"/>
              </a:ext>
            </a:extLst>
          </p:cNvPr>
          <p:cNvSpPr txBox="1"/>
          <p:nvPr/>
        </p:nvSpPr>
        <p:spPr>
          <a:xfrm rot="199116">
            <a:off x="2347390" y="2683017"/>
            <a:ext cx="4907209" cy="2862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36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Os títulos atribuídos a Jesus revelam sua messianidade e missão entre os homens.</a:t>
            </a:r>
            <a:endParaRPr lang="pt-BR" sz="3200" b="1" dirty="0">
              <a:solidFill>
                <a:schemeClr val="bg1"/>
              </a:solidFill>
            </a:endParaRPr>
          </a:p>
        </p:txBody>
      </p:sp>
      <p:pic>
        <p:nvPicPr>
          <p:cNvPr id="4" name="Imagem 3" descr="Empresário usando um tablet">
            <a:extLst>
              <a:ext uri="{FF2B5EF4-FFF2-40B4-BE49-F238E27FC236}">
                <a16:creationId xmlns:a16="http://schemas.microsoft.com/office/drawing/2014/main" id="{DC7BDCE5-93D8-4DEA-81E2-69B3B47CCF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6116" y="87935"/>
            <a:ext cx="22058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16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6">
            <a:extLst>
              <a:ext uri="{FF2B5EF4-FFF2-40B4-BE49-F238E27FC236}">
                <a16:creationId xmlns:a16="http://schemas.microsoft.com/office/drawing/2014/main" id="{DA381740-063A-41A4-836D-85D14980E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C4879EFC-8E62-4E00-973C-C45EE9EC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8C8E270A-1AF9-4210-9B6F-C612E93B1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759978"/>
            <a:ext cx="10909640" cy="10658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b="1" dirty="0"/>
              <a:t>Complementando</a:t>
            </a:r>
            <a:endParaRPr lang="en-US" sz="6000" dirty="0"/>
          </a:p>
        </p:txBody>
      </p:sp>
      <p:sp>
        <p:nvSpPr>
          <p:cNvPr id="75" name="Rectangle 6">
            <a:extLst>
              <a:ext uri="{FF2B5EF4-FFF2-40B4-BE49-F238E27FC236}">
                <a16:creationId xmlns:a16="http://schemas.microsoft.com/office/drawing/2014/main" id="{D6A9C53F-5F90-40A5-8C85-5412D39C8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0080" y="1850683"/>
            <a:ext cx="3291840" cy="27432"/>
          </a:xfrm>
          <a:custGeom>
            <a:avLst/>
            <a:gdLst>
              <a:gd name="connsiteX0" fmla="*/ 0 w 3291840"/>
              <a:gd name="connsiteY0" fmla="*/ 0 h 27432"/>
              <a:gd name="connsiteX1" fmla="*/ 625450 w 3291840"/>
              <a:gd name="connsiteY1" fmla="*/ 0 h 27432"/>
              <a:gd name="connsiteX2" fmla="*/ 1283818 w 3291840"/>
              <a:gd name="connsiteY2" fmla="*/ 0 h 27432"/>
              <a:gd name="connsiteX3" fmla="*/ 1975104 w 3291840"/>
              <a:gd name="connsiteY3" fmla="*/ 0 h 27432"/>
              <a:gd name="connsiteX4" fmla="*/ 2666390 w 3291840"/>
              <a:gd name="connsiteY4" fmla="*/ 0 h 27432"/>
              <a:gd name="connsiteX5" fmla="*/ 3291840 w 3291840"/>
              <a:gd name="connsiteY5" fmla="*/ 0 h 27432"/>
              <a:gd name="connsiteX6" fmla="*/ 3291840 w 3291840"/>
              <a:gd name="connsiteY6" fmla="*/ 27432 h 27432"/>
              <a:gd name="connsiteX7" fmla="*/ 2567635 w 3291840"/>
              <a:gd name="connsiteY7" fmla="*/ 27432 h 27432"/>
              <a:gd name="connsiteX8" fmla="*/ 1843430 w 3291840"/>
              <a:gd name="connsiteY8" fmla="*/ 27432 h 27432"/>
              <a:gd name="connsiteX9" fmla="*/ 1185062 w 3291840"/>
              <a:gd name="connsiteY9" fmla="*/ 27432 h 27432"/>
              <a:gd name="connsiteX10" fmla="*/ 0 w 3291840"/>
              <a:gd name="connsiteY10" fmla="*/ 27432 h 27432"/>
              <a:gd name="connsiteX11" fmla="*/ 0 w 3291840"/>
              <a:gd name="connsiteY11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1840" h="27432" fill="none" extrusionOk="0">
                <a:moveTo>
                  <a:pt x="0" y="0"/>
                </a:moveTo>
                <a:cubicBezTo>
                  <a:pt x="173613" y="5552"/>
                  <a:pt x="489242" y="1770"/>
                  <a:pt x="625450" y="0"/>
                </a:cubicBezTo>
                <a:cubicBezTo>
                  <a:pt x="761658" y="-1770"/>
                  <a:pt x="1015131" y="32079"/>
                  <a:pt x="1283818" y="0"/>
                </a:cubicBezTo>
                <a:cubicBezTo>
                  <a:pt x="1552505" y="-32079"/>
                  <a:pt x="1752773" y="10771"/>
                  <a:pt x="1975104" y="0"/>
                </a:cubicBezTo>
                <a:cubicBezTo>
                  <a:pt x="2197435" y="-10771"/>
                  <a:pt x="2433070" y="21341"/>
                  <a:pt x="2666390" y="0"/>
                </a:cubicBezTo>
                <a:cubicBezTo>
                  <a:pt x="2899710" y="-21341"/>
                  <a:pt x="3028437" y="16612"/>
                  <a:pt x="3291840" y="0"/>
                </a:cubicBezTo>
                <a:cubicBezTo>
                  <a:pt x="3290674" y="7395"/>
                  <a:pt x="3291885" y="21864"/>
                  <a:pt x="3291840" y="27432"/>
                </a:cubicBezTo>
                <a:cubicBezTo>
                  <a:pt x="3043276" y="47012"/>
                  <a:pt x="2921041" y="-3764"/>
                  <a:pt x="2567635" y="27432"/>
                </a:cubicBezTo>
                <a:cubicBezTo>
                  <a:pt x="2214230" y="58628"/>
                  <a:pt x="2189623" y="-3875"/>
                  <a:pt x="1843430" y="27432"/>
                </a:cubicBezTo>
                <a:cubicBezTo>
                  <a:pt x="1497237" y="58739"/>
                  <a:pt x="1492584" y="38324"/>
                  <a:pt x="1185062" y="27432"/>
                </a:cubicBezTo>
                <a:cubicBezTo>
                  <a:pt x="877540" y="16540"/>
                  <a:pt x="313238" y="55587"/>
                  <a:pt x="0" y="27432"/>
                </a:cubicBezTo>
                <a:cubicBezTo>
                  <a:pt x="-503" y="20663"/>
                  <a:pt x="1168" y="5855"/>
                  <a:pt x="0" y="0"/>
                </a:cubicBezTo>
                <a:close/>
              </a:path>
              <a:path w="3291840" h="27432" stroke="0" extrusionOk="0">
                <a:moveTo>
                  <a:pt x="0" y="0"/>
                </a:moveTo>
                <a:cubicBezTo>
                  <a:pt x="281971" y="23935"/>
                  <a:pt x="485873" y="-14021"/>
                  <a:pt x="625450" y="0"/>
                </a:cubicBezTo>
                <a:cubicBezTo>
                  <a:pt x="765027" y="14021"/>
                  <a:pt x="1048900" y="27914"/>
                  <a:pt x="1185062" y="0"/>
                </a:cubicBezTo>
                <a:cubicBezTo>
                  <a:pt x="1321224" y="-27914"/>
                  <a:pt x="1648252" y="-3988"/>
                  <a:pt x="1909267" y="0"/>
                </a:cubicBezTo>
                <a:cubicBezTo>
                  <a:pt x="2170282" y="3988"/>
                  <a:pt x="2301957" y="25891"/>
                  <a:pt x="2534717" y="0"/>
                </a:cubicBezTo>
                <a:cubicBezTo>
                  <a:pt x="2767477" y="-25891"/>
                  <a:pt x="3078800" y="21500"/>
                  <a:pt x="3291840" y="0"/>
                </a:cubicBezTo>
                <a:cubicBezTo>
                  <a:pt x="3292033" y="12649"/>
                  <a:pt x="3290852" y="17989"/>
                  <a:pt x="3291840" y="27432"/>
                </a:cubicBezTo>
                <a:cubicBezTo>
                  <a:pt x="3120474" y="24858"/>
                  <a:pt x="2816568" y="13777"/>
                  <a:pt x="2633472" y="27432"/>
                </a:cubicBezTo>
                <a:cubicBezTo>
                  <a:pt x="2450376" y="41087"/>
                  <a:pt x="2160769" y="46494"/>
                  <a:pt x="1909267" y="27432"/>
                </a:cubicBezTo>
                <a:cubicBezTo>
                  <a:pt x="1657765" y="8370"/>
                  <a:pt x="1623992" y="18792"/>
                  <a:pt x="1349654" y="27432"/>
                </a:cubicBezTo>
                <a:cubicBezTo>
                  <a:pt x="1075316" y="36072"/>
                  <a:pt x="833426" y="43325"/>
                  <a:pt x="691286" y="27432"/>
                </a:cubicBezTo>
                <a:cubicBezTo>
                  <a:pt x="549146" y="11539"/>
                  <a:pt x="342011" y="33345"/>
                  <a:pt x="0" y="27432"/>
                </a:cubicBezTo>
                <a:cubicBezTo>
                  <a:pt x="1300" y="19678"/>
                  <a:pt x="-86" y="12044"/>
                  <a:pt x="0" y="0"/>
                </a:cubicBezTo>
                <a:close/>
              </a:path>
            </a:pathLst>
          </a:custGeom>
          <a:solidFill>
            <a:srgbClr val="D1A164"/>
          </a:solidFill>
          <a:ln w="38100" cap="rnd">
            <a:solidFill>
              <a:srgbClr val="D1A164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m 5" descr="Cadeira e mesa de centro&#10;&#10;Descrição gerada automaticamente com confiança média">
            <a:extLst>
              <a:ext uri="{FF2B5EF4-FFF2-40B4-BE49-F238E27FC236}">
                <a16:creationId xmlns:a16="http://schemas.microsoft.com/office/drawing/2014/main" id="{44322323-694A-4441-808A-FE641C84C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81" y="2328579"/>
            <a:ext cx="3895344" cy="3895344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828922CC-CCEA-447D-8280-DADDA4AFA112}"/>
              </a:ext>
            </a:extLst>
          </p:cNvPr>
          <p:cNvSpPr txBox="1"/>
          <p:nvPr/>
        </p:nvSpPr>
        <p:spPr>
          <a:xfrm>
            <a:off x="4794804" y="3693359"/>
            <a:ext cx="6098146" cy="26776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pt-BR" b="0" i="0" dirty="0">
                <a:solidFill>
                  <a:srgbClr val="251E0E"/>
                </a:solidFill>
                <a:effectLst/>
                <a:latin typeface="Open Sans" panose="020B0606030504020204" pitchFamily="34" charset="0"/>
              </a:rPr>
              <a:t> </a:t>
            </a:r>
            <a:r>
              <a:rPr lang="pt-BR" sz="2400" b="0" i="0" dirty="0">
                <a:solidFill>
                  <a:srgbClr val="251E0E"/>
                </a:solidFill>
                <a:effectLst/>
                <a:latin typeface="Open Sans" panose="020B0606030504020204" pitchFamily="34" charset="0"/>
              </a:rPr>
              <a:t>pessoa de Cristo sempre será uma incógnita para a ciência e pesquisadores, pois Jesus não é uma fórmula química ou uma equação matemática para se chegar a um resultado. Jesus vai além da compreensão humana, é revelado pela ação do Espírito Santo.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7790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iagrama&#10;&#10;Descrição gerada automaticamente">
            <a:extLst>
              <a:ext uri="{FF2B5EF4-FFF2-40B4-BE49-F238E27FC236}">
                <a16:creationId xmlns:a16="http://schemas.microsoft.com/office/drawing/2014/main" id="{C7A36417-C583-493C-93AB-78D0FB77C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90396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DDEC6C1D-CD84-461F-95EA-C114EF290937}"/>
              </a:ext>
            </a:extLst>
          </p:cNvPr>
          <p:cNvSpPr/>
          <p:nvPr/>
        </p:nvSpPr>
        <p:spPr>
          <a:xfrm>
            <a:off x="7830367" y="290396"/>
            <a:ext cx="3501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Subsídio ao Professor</a:t>
            </a:r>
          </a:p>
        </p:txBody>
      </p:sp>
      <p:pic>
        <p:nvPicPr>
          <p:cNvPr id="8194" name="Picture 2" descr="jesus Logo | Free Logo Design Tool from Flaming Text">
            <a:extLst>
              <a:ext uri="{FF2B5EF4-FFF2-40B4-BE49-F238E27FC236}">
                <a16:creationId xmlns:a16="http://schemas.microsoft.com/office/drawing/2014/main" id="{9DC23309-CE6D-4F93-A32E-567A40B04C8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1327" y="4996055"/>
            <a:ext cx="2402781" cy="157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63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442" y="511495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342" y="0"/>
            <a:ext cx="4823815" cy="6736398"/>
          </a:xfrm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05" y="2194376"/>
            <a:ext cx="4400800" cy="4319903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 O CANAL?</a:t>
            </a:r>
          </a:p>
        </p:txBody>
      </p:sp>
      <p:pic>
        <p:nvPicPr>
          <p:cNvPr id="9" name="Imagem 8" descr="Uma imagem contendo chapéu, azul&#10;&#10;Descrição gerada automaticamente">
            <a:extLst>
              <a:ext uri="{FF2B5EF4-FFF2-40B4-BE49-F238E27FC236}">
                <a16:creationId xmlns:a16="http://schemas.microsoft.com/office/drawing/2014/main" id="{44948E2E-8CF8-4250-8652-0C3C0631CD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7" y="903481"/>
            <a:ext cx="953037" cy="119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59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921A2-8643-4219-AFE2-5DB656DE0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114" y="2070387"/>
            <a:ext cx="5685263" cy="43638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Referências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bibliográficas</a:t>
            </a:r>
            <a:endParaRPr lang="en-US" sz="4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C3BA32D8-CC17-456C-B02E-3A2B0DFEF6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083" y="5148169"/>
            <a:ext cx="1427239" cy="1256325"/>
          </a:xfrm>
          <a:prstGeom prst="rect">
            <a:avLst/>
          </a:prstGeom>
        </p:spPr>
      </p:pic>
      <p:pic>
        <p:nvPicPr>
          <p:cNvPr id="10" name="Imagem 9" descr="Uma imagem contendo chapéu, azul&#10;&#10;Descrição gerada automaticamente">
            <a:extLst>
              <a:ext uri="{FF2B5EF4-FFF2-40B4-BE49-F238E27FC236}">
                <a16:creationId xmlns:a16="http://schemas.microsoft.com/office/drawing/2014/main" id="{5DE844DA-0711-4D06-920D-E1DDCA7FA7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0" y="3699802"/>
            <a:ext cx="2412065" cy="3015080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F8A8B877-8302-40F1-825B-3F402331BC04}"/>
              </a:ext>
            </a:extLst>
          </p:cNvPr>
          <p:cNvSpPr txBox="1"/>
          <p:nvPr/>
        </p:nvSpPr>
        <p:spPr>
          <a:xfrm>
            <a:off x="4764359" y="2357939"/>
            <a:ext cx="60941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0" i="0" u="none" strike="noStrike" dirty="0">
                <a:effectLst/>
                <a:latin typeface="Source Sans Pro" panose="020B0503030403020204" pitchFamily="34" charset="0"/>
                <a:hlinkClick r:id="rId4"/>
              </a:rPr>
              <a:t>EBD Betel</a:t>
            </a:r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 – LIÇÃO 5. </a:t>
            </a:r>
            <a:r>
              <a:rPr lang="pt-BR" dirty="0">
                <a:solidFill>
                  <a:srgbClr val="000000"/>
                </a:solidFill>
                <a:latin typeface="Source Sans Pro" panose="020B0503030403020204" pitchFamily="34" charset="0"/>
              </a:rPr>
              <a:t>O evangelho e os títulos de Jesus </a:t>
            </a:r>
            <a:r>
              <a:rPr lang="pt-BR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 Jovens 2° Trimestre 2021 | Tema: Os Evangelhos – A representação de Jesus em quatro dimensões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2956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3CD14423-E33A-4BBF-ADA8-553EED280C5D}"/>
              </a:ext>
            </a:extLst>
          </p:cNvPr>
          <p:cNvSpPr txBox="1"/>
          <p:nvPr/>
        </p:nvSpPr>
        <p:spPr>
          <a:xfrm>
            <a:off x="469542" y="1533465"/>
            <a:ext cx="8205855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Na tentativa de explicar o grande mistério em torno da pessoa de Cristo, muitas heresias foram criadas ao longo da história.</a:t>
            </a:r>
          </a:p>
          <a:p>
            <a:endParaRPr lang="pt-BR" sz="2000" b="0" i="0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r>
              <a:rPr lang="pt-BR" sz="20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Apolinário </a:t>
            </a:r>
            <a:r>
              <a:rPr lang="pt-BR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passou a ensinar que a mente de Jesus era divina e não humana; esta heresia ficou conhecida como Apolinarismo.</a:t>
            </a:r>
          </a:p>
          <a:p>
            <a:endParaRPr lang="pt-BR" sz="2000" b="0" i="0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r>
              <a:rPr lang="pt-BR" sz="2000" b="1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Eutiques</a:t>
            </a:r>
            <a:r>
              <a:rPr lang="pt-BR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defendia que quando o Verbo se tornou carne não houve uma união e sim a fusão entre as duas naturezas tendo como resultado um homem com carne deificada</a:t>
            </a:r>
            <a:r>
              <a:rPr lang="pt-BR" sz="2000" dirty="0">
                <a:solidFill>
                  <a:srgbClr val="000000"/>
                </a:solidFill>
                <a:latin typeface="Open Sans" panose="020B0606030504020204" pitchFamily="34" charset="0"/>
              </a:rPr>
              <a:t>:</a:t>
            </a:r>
            <a:r>
              <a:rPr lang="pt-BR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Eutiquianismo ou monofisismo</a:t>
            </a:r>
          </a:p>
          <a:p>
            <a:r>
              <a:rPr lang="pt-BR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</a:p>
          <a:p>
            <a:r>
              <a:rPr lang="pt-BR" sz="2000" b="1" dirty="0">
                <a:solidFill>
                  <a:srgbClr val="000000"/>
                </a:solidFill>
                <a:latin typeface="Open Sans" panose="020B0606030504020204" pitchFamily="34" charset="0"/>
              </a:rPr>
              <a:t>Nestório, </a:t>
            </a:r>
            <a:r>
              <a:rPr lang="pt-BR" sz="2000" dirty="0">
                <a:solidFill>
                  <a:srgbClr val="000000"/>
                </a:solidFill>
                <a:latin typeface="Open Sans" panose="020B0606030504020204" pitchFamily="34" charset="0"/>
              </a:rPr>
              <a:t>bispo de Constantinopla, Jesus alternava entre as duas naturezas sendo Deus e homem em momentos distintos. Nestorianismo</a:t>
            </a:r>
          </a:p>
          <a:p>
            <a:r>
              <a:rPr lang="pt-BR" sz="20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Gnosticismo</a:t>
            </a:r>
            <a:r>
              <a:rPr lang="pt-BR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que não aceitava a ideia de um ser Divino sendo puro, assumir a forma humana; dizia ainda que os sofrimentos de Jesus não foram reais, pois ele era um espírito.</a:t>
            </a:r>
            <a:endParaRPr lang="pt-BR" sz="2000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DDCAE4CA-9702-4210-83A0-715F0476B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459" y="118433"/>
            <a:ext cx="11350752" cy="1464843"/>
          </a:xfrm>
        </p:spPr>
        <p:txBody>
          <a:bodyPr>
            <a:noAutofit/>
          </a:bodyPr>
          <a:lstStyle/>
          <a:p>
            <a:r>
              <a:rPr lang="pt-BR" sz="5400" dirty="0"/>
              <a:t>As heresias em relação a Cristo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6C3771D-DEA2-47C0-AB34-BD16AF3908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5397" y="1740210"/>
            <a:ext cx="3253123" cy="2442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90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832AF6-6A73-45E6-9904-F4BCE6003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882" y="342900"/>
            <a:ext cx="4014724" cy="1271502"/>
          </a:xfrm>
        </p:spPr>
        <p:txBody>
          <a:bodyPr>
            <a:normAutofit fontScale="90000"/>
          </a:bodyPr>
          <a:lstStyle/>
          <a:p>
            <a:r>
              <a:rPr lang="pt-BR" sz="6000" dirty="0" err="1"/>
              <a:t>Pré</a:t>
            </a:r>
            <a:r>
              <a:rPr lang="pt-BR" sz="6000" dirty="0"/>
              <a:t> Textual</a:t>
            </a:r>
          </a:p>
        </p:txBody>
      </p:sp>
      <p:sp>
        <p:nvSpPr>
          <p:cNvPr id="15" name="object 2">
            <a:extLst>
              <a:ext uri="{FF2B5EF4-FFF2-40B4-BE49-F238E27FC236}">
                <a16:creationId xmlns:a16="http://schemas.microsoft.com/office/drawing/2014/main" id="{C814EA9F-D837-47A0-9276-7C514BF08C96}"/>
              </a:ext>
            </a:extLst>
          </p:cNvPr>
          <p:cNvSpPr txBox="1">
            <a:spLocks/>
          </p:cNvSpPr>
          <p:nvPr/>
        </p:nvSpPr>
        <p:spPr>
          <a:xfrm>
            <a:off x="437802" y="3688981"/>
            <a:ext cx="2914187" cy="24611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0" tIns="11430" rIns="0" bIns="0" rtlCol="0">
            <a:spAutoFit/>
          </a:bodyPr>
          <a:lstStyle>
            <a:lvl1pPr>
              <a:defRPr sz="1900" b="0" i="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marR="5080" lvl="0">
              <a:lnSpc>
                <a:spcPts val="2390"/>
              </a:lnSpc>
              <a:spcBef>
                <a:spcPts val="90"/>
              </a:spcBef>
              <a:defRPr/>
            </a:pPr>
            <a:r>
              <a:rPr lang="pt-BR" dirty="0"/>
              <a:t>"Porque um menino nos nasceu, um filho se nos deu, e o principado está sobre os seus ombros, e se chamará o seu nome: Maravilhoso, Conselheiro, Deus Forte, Pai da Eternidade, Príncipe da Paz." </a:t>
            </a:r>
            <a:r>
              <a:rPr lang="pt-BR" b="1" dirty="0"/>
              <a:t>Isaías 9:6</a:t>
            </a:r>
            <a:endParaRPr kumimoji="0" lang="pt-BR" sz="1900" b="0" i="0" u="none" strike="noStrike" kern="0" cap="none" spc="-1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j-ea"/>
              <a:cs typeface="Calibri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8EA9BD9-407C-46D1-BB1B-9AD8AB4B9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802" y="2911844"/>
            <a:ext cx="1990725" cy="514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71B6CA3-A9CE-4765-874C-1B3E22D2C3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6006" y="3426194"/>
            <a:ext cx="7292812" cy="31660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C64B633C-7828-4F97-A06C-8417EECB2CF1}"/>
              </a:ext>
            </a:extLst>
          </p:cNvPr>
          <p:cNvSpPr txBox="1"/>
          <p:nvPr/>
        </p:nvSpPr>
        <p:spPr>
          <a:xfrm>
            <a:off x="5051470" y="468516"/>
            <a:ext cx="6307348" cy="2677656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OBJETIVOS DA LIÇÃO</a:t>
            </a:r>
          </a:p>
          <a:p>
            <a:r>
              <a:rPr lang="pt-BR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Entende</a:t>
            </a:r>
            <a:r>
              <a:rPr lang="pt-BR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a importância de cada título no ministério de Jesus;</a:t>
            </a:r>
          </a:p>
          <a:p>
            <a:r>
              <a:rPr lang="pt-BR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Conhecer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a verdade teológica contida nos títulos;</a:t>
            </a:r>
          </a:p>
          <a:p>
            <a:r>
              <a:rPr lang="pt-BR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Mostrar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a grandeza de Cristo nos Evangelhos</a:t>
            </a:r>
          </a:p>
        </p:txBody>
      </p:sp>
      <p:pic>
        <p:nvPicPr>
          <p:cNvPr id="13" name="Gráfico 12" descr="Na mosca com preenchimento sólido">
            <a:extLst>
              <a:ext uri="{FF2B5EF4-FFF2-40B4-BE49-F238E27FC236}">
                <a16:creationId xmlns:a16="http://schemas.microsoft.com/office/drawing/2014/main" id="{6122AA22-D3F2-4AA6-B213-2A5BC2DDD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77557" y="1807344"/>
            <a:ext cx="19907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04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2CD8918-96B9-4AF1-B838-7BEC3112E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5600" dirty="0"/>
              <a:t>📘 LEITURA SEMANAL</a:t>
            </a:r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093" y="2563839"/>
            <a:ext cx="3931920" cy="27432"/>
          </a:xfrm>
          <a:custGeom>
            <a:avLst/>
            <a:gdLst>
              <a:gd name="connsiteX0" fmla="*/ 0 w 3931920"/>
              <a:gd name="connsiteY0" fmla="*/ 0 h 27432"/>
              <a:gd name="connsiteX1" fmla="*/ 733958 w 3931920"/>
              <a:gd name="connsiteY1" fmla="*/ 0 h 27432"/>
              <a:gd name="connsiteX2" fmla="*/ 1428598 w 3931920"/>
              <a:gd name="connsiteY2" fmla="*/ 0 h 27432"/>
              <a:gd name="connsiteX3" fmla="*/ 2123237 w 3931920"/>
              <a:gd name="connsiteY3" fmla="*/ 0 h 27432"/>
              <a:gd name="connsiteX4" fmla="*/ 2660599 w 3931920"/>
              <a:gd name="connsiteY4" fmla="*/ 0 h 27432"/>
              <a:gd name="connsiteX5" fmla="*/ 3237281 w 3931920"/>
              <a:gd name="connsiteY5" fmla="*/ 0 h 27432"/>
              <a:gd name="connsiteX6" fmla="*/ 3931920 w 3931920"/>
              <a:gd name="connsiteY6" fmla="*/ 0 h 27432"/>
              <a:gd name="connsiteX7" fmla="*/ 3931920 w 3931920"/>
              <a:gd name="connsiteY7" fmla="*/ 27432 h 27432"/>
              <a:gd name="connsiteX8" fmla="*/ 3276600 w 3931920"/>
              <a:gd name="connsiteY8" fmla="*/ 27432 h 27432"/>
              <a:gd name="connsiteX9" fmla="*/ 2739238 w 3931920"/>
              <a:gd name="connsiteY9" fmla="*/ 27432 h 27432"/>
              <a:gd name="connsiteX10" fmla="*/ 2201875 w 3931920"/>
              <a:gd name="connsiteY10" fmla="*/ 27432 h 27432"/>
              <a:gd name="connsiteX11" fmla="*/ 1507236 w 3931920"/>
              <a:gd name="connsiteY11" fmla="*/ 27432 h 27432"/>
              <a:gd name="connsiteX12" fmla="*/ 930554 w 3931920"/>
              <a:gd name="connsiteY12" fmla="*/ 27432 h 27432"/>
              <a:gd name="connsiteX13" fmla="*/ 0 w 3931920"/>
              <a:gd name="connsiteY13" fmla="*/ 27432 h 27432"/>
              <a:gd name="connsiteX14" fmla="*/ 0 w 3931920"/>
              <a:gd name="connsiteY14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1920" h="27432" fill="none" extrusionOk="0">
                <a:moveTo>
                  <a:pt x="0" y="0"/>
                </a:moveTo>
                <a:cubicBezTo>
                  <a:pt x="245351" y="16874"/>
                  <a:pt x="509174" y="13736"/>
                  <a:pt x="733958" y="0"/>
                </a:cubicBezTo>
                <a:cubicBezTo>
                  <a:pt x="958742" y="-13736"/>
                  <a:pt x="1245406" y="-17215"/>
                  <a:pt x="1428598" y="0"/>
                </a:cubicBezTo>
                <a:cubicBezTo>
                  <a:pt x="1611790" y="17215"/>
                  <a:pt x="1930525" y="20562"/>
                  <a:pt x="2123237" y="0"/>
                </a:cubicBezTo>
                <a:cubicBezTo>
                  <a:pt x="2315949" y="-20562"/>
                  <a:pt x="2485508" y="11332"/>
                  <a:pt x="2660599" y="0"/>
                </a:cubicBezTo>
                <a:cubicBezTo>
                  <a:pt x="2835690" y="-11332"/>
                  <a:pt x="3075198" y="-14809"/>
                  <a:pt x="3237281" y="0"/>
                </a:cubicBezTo>
                <a:cubicBezTo>
                  <a:pt x="3399364" y="14809"/>
                  <a:pt x="3745084" y="-4992"/>
                  <a:pt x="3931920" y="0"/>
                </a:cubicBezTo>
                <a:cubicBezTo>
                  <a:pt x="3930963" y="8431"/>
                  <a:pt x="3931571" y="14612"/>
                  <a:pt x="3931920" y="27432"/>
                </a:cubicBezTo>
                <a:cubicBezTo>
                  <a:pt x="3765435" y="40792"/>
                  <a:pt x="3452398" y="38703"/>
                  <a:pt x="3276600" y="27432"/>
                </a:cubicBezTo>
                <a:cubicBezTo>
                  <a:pt x="3100802" y="16161"/>
                  <a:pt x="2914889" y="26998"/>
                  <a:pt x="2739238" y="27432"/>
                </a:cubicBezTo>
                <a:cubicBezTo>
                  <a:pt x="2563587" y="27866"/>
                  <a:pt x="2395484" y="39154"/>
                  <a:pt x="2201875" y="27432"/>
                </a:cubicBezTo>
                <a:cubicBezTo>
                  <a:pt x="2008266" y="15710"/>
                  <a:pt x="1781367" y="4899"/>
                  <a:pt x="1507236" y="27432"/>
                </a:cubicBezTo>
                <a:cubicBezTo>
                  <a:pt x="1233105" y="49965"/>
                  <a:pt x="1075495" y="47542"/>
                  <a:pt x="930554" y="27432"/>
                </a:cubicBezTo>
                <a:cubicBezTo>
                  <a:pt x="785613" y="7322"/>
                  <a:pt x="268930" y="30433"/>
                  <a:pt x="0" y="27432"/>
                </a:cubicBezTo>
                <a:cubicBezTo>
                  <a:pt x="226" y="18208"/>
                  <a:pt x="-648" y="12891"/>
                  <a:pt x="0" y="0"/>
                </a:cubicBezTo>
                <a:close/>
              </a:path>
              <a:path w="3931920" h="27432" stroke="0" extrusionOk="0">
                <a:moveTo>
                  <a:pt x="0" y="0"/>
                </a:moveTo>
                <a:cubicBezTo>
                  <a:pt x="278269" y="4786"/>
                  <a:pt x="349028" y="-10422"/>
                  <a:pt x="616001" y="0"/>
                </a:cubicBezTo>
                <a:cubicBezTo>
                  <a:pt x="882974" y="10422"/>
                  <a:pt x="931617" y="-15515"/>
                  <a:pt x="1153363" y="0"/>
                </a:cubicBezTo>
                <a:cubicBezTo>
                  <a:pt x="1375109" y="15515"/>
                  <a:pt x="1704089" y="-3631"/>
                  <a:pt x="1887322" y="0"/>
                </a:cubicBezTo>
                <a:cubicBezTo>
                  <a:pt x="2070555" y="3631"/>
                  <a:pt x="2344155" y="2213"/>
                  <a:pt x="2503322" y="0"/>
                </a:cubicBezTo>
                <a:cubicBezTo>
                  <a:pt x="2662489" y="-2213"/>
                  <a:pt x="2976859" y="26691"/>
                  <a:pt x="3119323" y="0"/>
                </a:cubicBezTo>
                <a:cubicBezTo>
                  <a:pt x="3261787" y="-26691"/>
                  <a:pt x="3588171" y="-28651"/>
                  <a:pt x="3931920" y="0"/>
                </a:cubicBezTo>
                <a:cubicBezTo>
                  <a:pt x="3930565" y="9524"/>
                  <a:pt x="3930718" y="13975"/>
                  <a:pt x="3931920" y="27432"/>
                </a:cubicBezTo>
                <a:cubicBezTo>
                  <a:pt x="3664329" y="4021"/>
                  <a:pt x="3437686" y="14511"/>
                  <a:pt x="3276600" y="27432"/>
                </a:cubicBezTo>
                <a:cubicBezTo>
                  <a:pt x="3115514" y="40353"/>
                  <a:pt x="2913592" y="48967"/>
                  <a:pt x="2739238" y="27432"/>
                </a:cubicBezTo>
                <a:cubicBezTo>
                  <a:pt x="2564884" y="5897"/>
                  <a:pt x="2294049" y="39820"/>
                  <a:pt x="2083918" y="27432"/>
                </a:cubicBezTo>
                <a:cubicBezTo>
                  <a:pt x="1873787" y="15044"/>
                  <a:pt x="1718903" y="21388"/>
                  <a:pt x="1428598" y="27432"/>
                </a:cubicBezTo>
                <a:cubicBezTo>
                  <a:pt x="1138293" y="33476"/>
                  <a:pt x="952209" y="50441"/>
                  <a:pt x="812597" y="27432"/>
                </a:cubicBezTo>
                <a:cubicBezTo>
                  <a:pt x="672985" y="4423"/>
                  <a:pt x="305800" y="28240"/>
                  <a:pt x="0" y="27432"/>
                </a:cubicBezTo>
                <a:cubicBezTo>
                  <a:pt x="-800" y="16780"/>
                  <a:pt x="-583" y="12910"/>
                  <a:pt x="0" y="0"/>
                </a:cubicBezTo>
                <a:close/>
              </a:path>
            </a:pathLst>
          </a:custGeom>
          <a:solidFill>
            <a:srgbClr val="639CD5"/>
          </a:solidFill>
          <a:ln w="38100" cap="rnd">
            <a:solidFill>
              <a:srgbClr val="639CD5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F6ED9D37-402C-473C-B8AC-E42F1BDF54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251759"/>
              </p:ext>
            </p:extLst>
          </p:nvPr>
        </p:nvGraphicFramePr>
        <p:xfrm>
          <a:off x="511814" y="2815435"/>
          <a:ext cx="7982829" cy="2788920"/>
        </p:xfrm>
        <a:graphic>
          <a:graphicData uri="http://schemas.openxmlformats.org/drawingml/2006/table">
            <a:tbl>
              <a:tblPr/>
              <a:tblGrid>
                <a:gridCol w="1402054">
                  <a:extLst>
                    <a:ext uri="{9D8B030D-6E8A-4147-A177-3AD203B41FA5}">
                      <a16:colId xmlns:a16="http://schemas.microsoft.com/office/drawing/2014/main" val="938779939"/>
                    </a:ext>
                  </a:extLst>
                </a:gridCol>
                <a:gridCol w="6580775">
                  <a:extLst>
                    <a:ext uri="{9D8B030D-6E8A-4147-A177-3AD203B41FA5}">
                      <a16:colId xmlns:a16="http://schemas.microsoft.com/office/drawing/2014/main" val="224473164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pt-BR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Segunda</a:t>
                      </a:r>
                    </a:p>
                  </a:txBody>
                  <a:tcPr marL="95250" marR="95250" marT="95250" marB="95250">
                    <a:lnL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u="none" strike="noStrike" dirty="0" err="1">
                          <a:solidFill>
                            <a:srgbClr val="0E65F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Mt</a:t>
                      </a:r>
                      <a:r>
                        <a:rPr lang="pt-BR" u="none" strike="noStrike" dirty="0">
                          <a:solidFill>
                            <a:srgbClr val="0E65F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 3:11</a:t>
                      </a:r>
                      <a:r>
                        <a:rPr lang="pt-BR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 Jesus batiza com o Espírito Santo e com fogo.</a:t>
                      </a:r>
                    </a:p>
                  </a:txBody>
                  <a:tcPr marL="95250" marR="95250" marT="95250" marB="95250">
                    <a:lnL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94983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pt-BR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Terça</a:t>
                      </a:r>
                    </a:p>
                  </a:txBody>
                  <a:tcPr marL="95250" marR="95250" marT="95250" marB="95250">
                    <a:lnL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u="none" strike="noStrike">
                          <a:solidFill>
                            <a:srgbClr val="0E65F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Jo 1:29</a:t>
                      </a:r>
                      <a:r>
                        <a:rPr lang="pt-BR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 Jesus o Cordeiro de Deus.</a:t>
                      </a:r>
                    </a:p>
                  </a:txBody>
                  <a:tcPr marL="95250" marR="95250" marT="95250" marB="95250">
                    <a:lnL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8956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pt-BR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Quarta</a:t>
                      </a:r>
                    </a:p>
                  </a:txBody>
                  <a:tcPr marL="95250" marR="95250" marT="95250" marB="95250">
                    <a:lnL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u="none" strike="noStrike">
                          <a:solidFill>
                            <a:srgbClr val="0E65F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Lc 6:5</a:t>
                      </a:r>
                      <a:r>
                        <a:rPr lang="pt-BR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 Jesus é o Senhor do sábado.</a:t>
                      </a:r>
                    </a:p>
                  </a:txBody>
                  <a:tcPr marL="95250" marR="95250" marT="95250" marB="95250">
                    <a:lnL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3021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pt-BR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Quinta</a:t>
                      </a:r>
                    </a:p>
                  </a:txBody>
                  <a:tcPr marL="95250" marR="95250" marT="95250" marB="95250">
                    <a:lnL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Mq 5:2 - Jesus como Senhor de Israel.</a:t>
                      </a:r>
                    </a:p>
                  </a:txBody>
                  <a:tcPr marL="95250" marR="95250" marT="95250" marB="95250">
                    <a:lnL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80962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pt-BR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Sexta</a:t>
                      </a:r>
                    </a:p>
                  </a:txBody>
                  <a:tcPr marL="95250" marR="95250" marT="95250" marB="95250">
                    <a:lnL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</a:t>
                      </a:r>
                      <a:r>
                        <a:rPr lang="pt-BR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19:16 - Jesus como Rei dos Reis e Senhor dos Senhores.</a:t>
                      </a:r>
                    </a:p>
                  </a:txBody>
                  <a:tcPr marL="95250" marR="95250" marT="95250" marB="95250">
                    <a:lnL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0149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pt-BR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Sábado</a:t>
                      </a:r>
                    </a:p>
                  </a:txBody>
                  <a:tcPr marL="95250" marR="95250" marT="95250" marB="95250">
                    <a:lnL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 10:48 - Jesus como Filho de Davi.</a:t>
                      </a:r>
                    </a:p>
                  </a:txBody>
                  <a:tcPr marL="95250" marR="95250" marT="95250" marB="95250">
                    <a:lnL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1299998"/>
                  </a:ext>
                </a:extLst>
              </a:tr>
            </a:tbl>
          </a:graphicData>
        </a:graphic>
      </p:graphicFrame>
      <p:pic>
        <p:nvPicPr>
          <p:cNvPr id="6" name="Imagem 5" descr="Empresária escrevendo em um bloco de notas">
            <a:extLst>
              <a:ext uri="{FF2B5EF4-FFF2-40B4-BE49-F238E27FC236}">
                <a16:creationId xmlns:a16="http://schemas.microsoft.com/office/drawing/2014/main" id="{73B4F9AD-0E43-4127-87ED-364E754312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457" y="106046"/>
            <a:ext cx="20226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31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6D2A5BC-D0F1-4AB5-92A6-61F27CDA9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anchor="b">
            <a:normAutofit/>
          </a:bodyPr>
          <a:lstStyle/>
          <a:p>
            <a:r>
              <a:rPr lang="pt-BR"/>
              <a:t>Introdução:</a:t>
            </a:r>
          </a:p>
        </p:txBody>
      </p:sp>
      <p:sp>
        <p:nvSpPr>
          <p:cNvPr id="80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9084" y="2532888"/>
            <a:ext cx="3291840" cy="18288"/>
          </a:xfrm>
          <a:custGeom>
            <a:avLst/>
            <a:gdLst>
              <a:gd name="connsiteX0" fmla="*/ 0 w 3291840"/>
              <a:gd name="connsiteY0" fmla="*/ 0 h 18288"/>
              <a:gd name="connsiteX1" fmla="*/ 625450 w 3291840"/>
              <a:gd name="connsiteY1" fmla="*/ 0 h 18288"/>
              <a:gd name="connsiteX2" fmla="*/ 1283818 w 3291840"/>
              <a:gd name="connsiteY2" fmla="*/ 0 h 18288"/>
              <a:gd name="connsiteX3" fmla="*/ 1975104 w 3291840"/>
              <a:gd name="connsiteY3" fmla="*/ 0 h 18288"/>
              <a:gd name="connsiteX4" fmla="*/ 2666390 w 3291840"/>
              <a:gd name="connsiteY4" fmla="*/ 0 h 18288"/>
              <a:gd name="connsiteX5" fmla="*/ 3291840 w 3291840"/>
              <a:gd name="connsiteY5" fmla="*/ 0 h 18288"/>
              <a:gd name="connsiteX6" fmla="*/ 3291840 w 3291840"/>
              <a:gd name="connsiteY6" fmla="*/ 18288 h 18288"/>
              <a:gd name="connsiteX7" fmla="*/ 2567635 w 3291840"/>
              <a:gd name="connsiteY7" fmla="*/ 18288 h 18288"/>
              <a:gd name="connsiteX8" fmla="*/ 1843430 w 3291840"/>
              <a:gd name="connsiteY8" fmla="*/ 18288 h 18288"/>
              <a:gd name="connsiteX9" fmla="*/ 1185062 w 3291840"/>
              <a:gd name="connsiteY9" fmla="*/ 18288 h 18288"/>
              <a:gd name="connsiteX10" fmla="*/ 0 w 3291840"/>
              <a:gd name="connsiteY10" fmla="*/ 18288 h 18288"/>
              <a:gd name="connsiteX11" fmla="*/ 0 w 3291840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1840" h="18288" fill="none" extrusionOk="0">
                <a:moveTo>
                  <a:pt x="0" y="0"/>
                </a:moveTo>
                <a:cubicBezTo>
                  <a:pt x="173613" y="5552"/>
                  <a:pt x="489242" y="1770"/>
                  <a:pt x="625450" y="0"/>
                </a:cubicBezTo>
                <a:cubicBezTo>
                  <a:pt x="761658" y="-1770"/>
                  <a:pt x="1015131" y="32079"/>
                  <a:pt x="1283818" y="0"/>
                </a:cubicBezTo>
                <a:cubicBezTo>
                  <a:pt x="1552505" y="-32079"/>
                  <a:pt x="1752773" y="10771"/>
                  <a:pt x="1975104" y="0"/>
                </a:cubicBezTo>
                <a:cubicBezTo>
                  <a:pt x="2197435" y="-10771"/>
                  <a:pt x="2433070" y="21341"/>
                  <a:pt x="2666390" y="0"/>
                </a:cubicBezTo>
                <a:cubicBezTo>
                  <a:pt x="2899710" y="-21341"/>
                  <a:pt x="3028437" y="16612"/>
                  <a:pt x="3291840" y="0"/>
                </a:cubicBezTo>
                <a:cubicBezTo>
                  <a:pt x="3291131" y="8157"/>
                  <a:pt x="3291427" y="12125"/>
                  <a:pt x="3291840" y="18288"/>
                </a:cubicBezTo>
                <a:cubicBezTo>
                  <a:pt x="3043276" y="37868"/>
                  <a:pt x="2921041" y="-12908"/>
                  <a:pt x="2567635" y="18288"/>
                </a:cubicBezTo>
                <a:cubicBezTo>
                  <a:pt x="2214230" y="49484"/>
                  <a:pt x="2189623" y="-13019"/>
                  <a:pt x="1843430" y="18288"/>
                </a:cubicBezTo>
                <a:cubicBezTo>
                  <a:pt x="1497237" y="49595"/>
                  <a:pt x="1492584" y="29180"/>
                  <a:pt x="1185062" y="18288"/>
                </a:cubicBezTo>
                <a:cubicBezTo>
                  <a:pt x="877540" y="7396"/>
                  <a:pt x="313238" y="464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91840" h="18288" stroke="0" extrusionOk="0">
                <a:moveTo>
                  <a:pt x="0" y="0"/>
                </a:moveTo>
                <a:cubicBezTo>
                  <a:pt x="281971" y="23935"/>
                  <a:pt x="485873" y="-14021"/>
                  <a:pt x="625450" y="0"/>
                </a:cubicBezTo>
                <a:cubicBezTo>
                  <a:pt x="765027" y="14021"/>
                  <a:pt x="1048900" y="27914"/>
                  <a:pt x="1185062" y="0"/>
                </a:cubicBezTo>
                <a:cubicBezTo>
                  <a:pt x="1321224" y="-27914"/>
                  <a:pt x="1648252" y="-3988"/>
                  <a:pt x="1909267" y="0"/>
                </a:cubicBezTo>
                <a:cubicBezTo>
                  <a:pt x="2170282" y="3988"/>
                  <a:pt x="2301957" y="25891"/>
                  <a:pt x="2534717" y="0"/>
                </a:cubicBezTo>
                <a:cubicBezTo>
                  <a:pt x="2767477" y="-25891"/>
                  <a:pt x="3078800" y="21500"/>
                  <a:pt x="3291840" y="0"/>
                </a:cubicBezTo>
                <a:cubicBezTo>
                  <a:pt x="3291576" y="4493"/>
                  <a:pt x="3292224" y="9472"/>
                  <a:pt x="3291840" y="18288"/>
                </a:cubicBezTo>
                <a:cubicBezTo>
                  <a:pt x="3120474" y="15714"/>
                  <a:pt x="2816568" y="4633"/>
                  <a:pt x="2633472" y="18288"/>
                </a:cubicBezTo>
                <a:cubicBezTo>
                  <a:pt x="2450376" y="31943"/>
                  <a:pt x="2160769" y="37350"/>
                  <a:pt x="1909267" y="18288"/>
                </a:cubicBezTo>
                <a:cubicBezTo>
                  <a:pt x="1657765" y="-774"/>
                  <a:pt x="1623992" y="9648"/>
                  <a:pt x="1349654" y="18288"/>
                </a:cubicBezTo>
                <a:cubicBezTo>
                  <a:pt x="1075316" y="26928"/>
                  <a:pt x="833426" y="34181"/>
                  <a:pt x="691286" y="18288"/>
                </a:cubicBezTo>
                <a:cubicBezTo>
                  <a:pt x="549146" y="2395"/>
                  <a:pt x="342011" y="24201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rgbClr val="C8CC4C"/>
          </a:solidFill>
          <a:ln w="38100" cap="rnd">
            <a:solidFill>
              <a:srgbClr val="C8CC4C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C33D4CF-EDD0-4B17-A199-9E092CF6D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429000" cy="3410712"/>
          </a:xfrm>
        </p:spPr>
        <p:txBody>
          <a:bodyPr anchor="t">
            <a:normAutofit/>
          </a:bodyPr>
          <a:lstStyle/>
          <a:p>
            <a:pPr marL="12700" marR="5080">
              <a:spcBef>
                <a:spcPts val="1285"/>
              </a:spcBef>
            </a:pPr>
            <a:r>
              <a:rPr lang="pt-BR" sz="2400">
                <a:latin typeface="Calibri"/>
                <a:cs typeface="Calibri"/>
              </a:rPr>
              <a:t>Os títulos cristológicos encontrados nos Evangelhos dados a Jesus revelam:</a:t>
            </a:r>
          </a:p>
          <a:p>
            <a:pPr marL="12700" marR="5080">
              <a:spcBef>
                <a:spcPts val="1285"/>
              </a:spcBef>
            </a:pPr>
            <a:r>
              <a:rPr lang="pt-BR" sz="2400">
                <a:highlight>
                  <a:srgbClr val="FFFF00"/>
                </a:highlight>
                <a:latin typeface="Calibri"/>
                <a:cs typeface="Calibri"/>
              </a:rPr>
              <a:t>Caráter;</a:t>
            </a:r>
          </a:p>
          <a:p>
            <a:pPr marL="12700" marR="5080">
              <a:spcBef>
                <a:spcPts val="1285"/>
              </a:spcBef>
            </a:pPr>
            <a:r>
              <a:rPr lang="pt-BR" sz="2400">
                <a:highlight>
                  <a:srgbClr val="FFFF00"/>
                </a:highlight>
                <a:latin typeface="Calibri"/>
                <a:cs typeface="Calibri"/>
              </a:rPr>
              <a:t>Natureza </a:t>
            </a:r>
          </a:p>
          <a:p>
            <a:pPr marL="12700" marR="5080">
              <a:spcBef>
                <a:spcPts val="1285"/>
              </a:spcBef>
            </a:pPr>
            <a:r>
              <a:rPr lang="pt-BR" sz="2400">
                <a:highlight>
                  <a:srgbClr val="FFFF00"/>
                </a:highlight>
                <a:latin typeface="Calibri"/>
                <a:cs typeface="Calibri"/>
              </a:rPr>
              <a:t>Seu ministério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14:cNvPr>
              <p14:cNvContentPartPr>
                <a14:cpLocks xmlns:a14="http://schemas.microsoft.com/office/drawing/2010/main" noGrp="1" noRot="1" noChangeAspect="1" noMove="1" noResize="1" noEditPoints="1" noAdjustHandles="1" noChangeArrowheads="1" noChangeShapeType="1"/>
              </p14:cNvContentPartPr>
              <p14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14:nvPr>
            </p14:nvContentPartPr>
            <p14:xfrm>
              <a:off x="5755403" y="1971579"/>
              <a:ext cx="360" cy="216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37403" y="1956150"/>
                <a:ext cx="36000" cy="32709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Imagem 3">
            <a:extLst>
              <a:ext uri="{FF2B5EF4-FFF2-40B4-BE49-F238E27FC236}">
                <a16:creationId xmlns:a16="http://schemas.microsoft.com/office/drawing/2014/main" id="{6DB5AC0F-8F4C-4AC2-A2C8-6C420D452F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96" y="650253"/>
            <a:ext cx="6903720" cy="555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02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093" y="2563839"/>
            <a:ext cx="3931920" cy="27432"/>
          </a:xfrm>
          <a:custGeom>
            <a:avLst/>
            <a:gdLst>
              <a:gd name="connsiteX0" fmla="*/ 0 w 3931920"/>
              <a:gd name="connsiteY0" fmla="*/ 0 h 27432"/>
              <a:gd name="connsiteX1" fmla="*/ 733958 w 3931920"/>
              <a:gd name="connsiteY1" fmla="*/ 0 h 27432"/>
              <a:gd name="connsiteX2" fmla="*/ 1428598 w 3931920"/>
              <a:gd name="connsiteY2" fmla="*/ 0 h 27432"/>
              <a:gd name="connsiteX3" fmla="*/ 2123237 w 3931920"/>
              <a:gd name="connsiteY3" fmla="*/ 0 h 27432"/>
              <a:gd name="connsiteX4" fmla="*/ 2660599 w 3931920"/>
              <a:gd name="connsiteY4" fmla="*/ 0 h 27432"/>
              <a:gd name="connsiteX5" fmla="*/ 3237281 w 3931920"/>
              <a:gd name="connsiteY5" fmla="*/ 0 h 27432"/>
              <a:gd name="connsiteX6" fmla="*/ 3931920 w 3931920"/>
              <a:gd name="connsiteY6" fmla="*/ 0 h 27432"/>
              <a:gd name="connsiteX7" fmla="*/ 3931920 w 3931920"/>
              <a:gd name="connsiteY7" fmla="*/ 27432 h 27432"/>
              <a:gd name="connsiteX8" fmla="*/ 3276600 w 3931920"/>
              <a:gd name="connsiteY8" fmla="*/ 27432 h 27432"/>
              <a:gd name="connsiteX9" fmla="*/ 2739238 w 3931920"/>
              <a:gd name="connsiteY9" fmla="*/ 27432 h 27432"/>
              <a:gd name="connsiteX10" fmla="*/ 2201875 w 3931920"/>
              <a:gd name="connsiteY10" fmla="*/ 27432 h 27432"/>
              <a:gd name="connsiteX11" fmla="*/ 1507236 w 3931920"/>
              <a:gd name="connsiteY11" fmla="*/ 27432 h 27432"/>
              <a:gd name="connsiteX12" fmla="*/ 930554 w 3931920"/>
              <a:gd name="connsiteY12" fmla="*/ 27432 h 27432"/>
              <a:gd name="connsiteX13" fmla="*/ 0 w 3931920"/>
              <a:gd name="connsiteY13" fmla="*/ 27432 h 27432"/>
              <a:gd name="connsiteX14" fmla="*/ 0 w 3931920"/>
              <a:gd name="connsiteY14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1920" h="27432" fill="none" extrusionOk="0">
                <a:moveTo>
                  <a:pt x="0" y="0"/>
                </a:moveTo>
                <a:cubicBezTo>
                  <a:pt x="245351" y="16874"/>
                  <a:pt x="509174" y="13736"/>
                  <a:pt x="733958" y="0"/>
                </a:cubicBezTo>
                <a:cubicBezTo>
                  <a:pt x="958742" y="-13736"/>
                  <a:pt x="1245406" y="-17215"/>
                  <a:pt x="1428598" y="0"/>
                </a:cubicBezTo>
                <a:cubicBezTo>
                  <a:pt x="1611790" y="17215"/>
                  <a:pt x="1930525" y="20562"/>
                  <a:pt x="2123237" y="0"/>
                </a:cubicBezTo>
                <a:cubicBezTo>
                  <a:pt x="2315949" y="-20562"/>
                  <a:pt x="2485508" y="11332"/>
                  <a:pt x="2660599" y="0"/>
                </a:cubicBezTo>
                <a:cubicBezTo>
                  <a:pt x="2835690" y="-11332"/>
                  <a:pt x="3075198" y="-14809"/>
                  <a:pt x="3237281" y="0"/>
                </a:cubicBezTo>
                <a:cubicBezTo>
                  <a:pt x="3399364" y="14809"/>
                  <a:pt x="3745084" y="-4992"/>
                  <a:pt x="3931920" y="0"/>
                </a:cubicBezTo>
                <a:cubicBezTo>
                  <a:pt x="3930963" y="8431"/>
                  <a:pt x="3931571" y="14612"/>
                  <a:pt x="3931920" y="27432"/>
                </a:cubicBezTo>
                <a:cubicBezTo>
                  <a:pt x="3765435" y="40792"/>
                  <a:pt x="3452398" y="38703"/>
                  <a:pt x="3276600" y="27432"/>
                </a:cubicBezTo>
                <a:cubicBezTo>
                  <a:pt x="3100802" y="16161"/>
                  <a:pt x="2914889" y="26998"/>
                  <a:pt x="2739238" y="27432"/>
                </a:cubicBezTo>
                <a:cubicBezTo>
                  <a:pt x="2563587" y="27866"/>
                  <a:pt x="2395484" y="39154"/>
                  <a:pt x="2201875" y="27432"/>
                </a:cubicBezTo>
                <a:cubicBezTo>
                  <a:pt x="2008266" y="15710"/>
                  <a:pt x="1781367" y="4899"/>
                  <a:pt x="1507236" y="27432"/>
                </a:cubicBezTo>
                <a:cubicBezTo>
                  <a:pt x="1233105" y="49965"/>
                  <a:pt x="1075495" y="47542"/>
                  <a:pt x="930554" y="27432"/>
                </a:cubicBezTo>
                <a:cubicBezTo>
                  <a:pt x="785613" y="7322"/>
                  <a:pt x="268930" y="30433"/>
                  <a:pt x="0" y="27432"/>
                </a:cubicBezTo>
                <a:cubicBezTo>
                  <a:pt x="226" y="18208"/>
                  <a:pt x="-648" y="12891"/>
                  <a:pt x="0" y="0"/>
                </a:cubicBezTo>
                <a:close/>
              </a:path>
              <a:path w="3931920" h="27432" stroke="0" extrusionOk="0">
                <a:moveTo>
                  <a:pt x="0" y="0"/>
                </a:moveTo>
                <a:cubicBezTo>
                  <a:pt x="278269" y="4786"/>
                  <a:pt x="349028" y="-10422"/>
                  <a:pt x="616001" y="0"/>
                </a:cubicBezTo>
                <a:cubicBezTo>
                  <a:pt x="882974" y="10422"/>
                  <a:pt x="931617" y="-15515"/>
                  <a:pt x="1153363" y="0"/>
                </a:cubicBezTo>
                <a:cubicBezTo>
                  <a:pt x="1375109" y="15515"/>
                  <a:pt x="1704089" y="-3631"/>
                  <a:pt x="1887322" y="0"/>
                </a:cubicBezTo>
                <a:cubicBezTo>
                  <a:pt x="2070555" y="3631"/>
                  <a:pt x="2344155" y="2213"/>
                  <a:pt x="2503322" y="0"/>
                </a:cubicBezTo>
                <a:cubicBezTo>
                  <a:pt x="2662489" y="-2213"/>
                  <a:pt x="2976859" y="26691"/>
                  <a:pt x="3119323" y="0"/>
                </a:cubicBezTo>
                <a:cubicBezTo>
                  <a:pt x="3261787" y="-26691"/>
                  <a:pt x="3588171" y="-28651"/>
                  <a:pt x="3931920" y="0"/>
                </a:cubicBezTo>
                <a:cubicBezTo>
                  <a:pt x="3930565" y="9524"/>
                  <a:pt x="3930718" y="13975"/>
                  <a:pt x="3931920" y="27432"/>
                </a:cubicBezTo>
                <a:cubicBezTo>
                  <a:pt x="3664329" y="4021"/>
                  <a:pt x="3437686" y="14511"/>
                  <a:pt x="3276600" y="27432"/>
                </a:cubicBezTo>
                <a:cubicBezTo>
                  <a:pt x="3115514" y="40353"/>
                  <a:pt x="2913592" y="48967"/>
                  <a:pt x="2739238" y="27432"/>
                </a:cubicBezTo>
                <a:cubicBezTo>
                  <a:pt x="2564884" y="5897"/>
                  <a:pt x="2294049" y="39820"/>
                  <a:pt x="2083918" y="27432"/>
                </a:cubicBezTo>
                <a:cubicBezTo>
                  <a:pt x="1873787" y="15044"/>
                  <a:pt x="1718903" y="21388"/>
                  <a:pt x="1428598" y="27432"/>
                </a:cubicBezTo>
                <a:cubicBezTo>
                  <a:pt x="1138293" y="33476"/>
                  <a:pt x="952209" y="50441"/>
                  <a:pt x="812597" y="27432"/>
                </a:cubicBezTo>
                <a:cubicBezTo>
                  <a:pt x="672985" y="4423"/>
                  <a:pt x="305800" y="28240"/>
                  <a:pt x="0" y="27432"/>
                </a:cubicBezTo>
                <a:cubicBezTo>
                  <a:pt x="-800" y="16780"/>
                  <a:pt x="-583" y="12910"/>
                  <a:pt x="0" y="0"/>
                </a:cubicBezTo>
                <a:close/>
              </a:path>
            </a:pathLst>
          </a:custGeom>
          <a:solidFill>
            <a:srgbClr val="C5715C"/>
          </a:solidFill>
          <a:ln w="38100" cap="rnd">
            <a:solidFill>
              <a:srgbClr val="C5715C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C2C91F7-3788-4DF0-9740-4269F7A2C6B8}"/>
              </a:ext>
            </a:extLst>
          </p:cNvPr>
          <p:cNvSpPr txBox="1"/>
          <p:nvPr/>
        </p:nvSpPr>
        <p:spPr>
          <a:xfrm>
            <a:off x="201613" y="1722727"/>
            <a:ext cx="5110089" cy="341254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20000"/>
          </a:bodyPr>
          <a:lstStyle/>
          <a:p>
            <a:pPr marL="228600" indent="-22860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48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🔑 #pontochave</a:t>
            </a:r>
            <a:br>
              <a:rPr kumimoji="0" lang="en-US" sz="48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spc="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Jesus é o </a:t>
            </a:r>
            <a:r>
              <a:rPr lang="en-US" sz="4800" spc="5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Messias</a:t>
            </a:r>
            <a:r>
              <a:rPr lang="en-US" sz="4800" spc="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spc="5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prometido</a:t>
            </a:r>
            <a:r>
              <a:rPr lang="en-US" sz="4800" spc="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 Antigo </a:t>
            </a:r>
            <a:r>
              <a:rPr lang="en-US" sz="4800" spc="5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Testamento</a:t>
            </a:r>
            <a:r>
              <a:rPr lang="en-US" sz="4800" spc="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Espaço Reservado para Conteúdo 5" descr="Jovem empresário apontando com o dedo">
            <a:extLst>
              <a:ext uri="{FF2B5EF4-FFF2-40B4-BE49-F238E27FC236}">
                <a16:creationId xmlns:a16="http://schemas.microsoft.com/office/drawing/2014/main" id="{1B10DE40-8D8B-4F6A-BF88-7FF2787A06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5040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5759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A4C6FE-81AE-4163-86ED-2806E0E34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174" y="564588"/>
            <a:ext cx="10535011" cy="13255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t-BR" sz="4100" dirty="0"/>
              <a:t>1 - </a:t>
            </a:r>
            <a:r>
              <a:rPr lang="pt-BR" b="1" dirty="0"/>
              <a:t> Jesus como Senhor e Salvador</a:t>
            </a:r>
            <a:endParaRPr lang="pt-BR" sz="61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487DD9-5B87-49F2-8C82-B383A2419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105" y="2359834"/>
            <a:ext cx="8933895" cy="3710766"/>
          </a:xfr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Estes dois títulos se completam, pois todos aqueles que têm Jesus como Salvador precisam tê-lo como Senhor também. </a:t>
            </a:r>
          </a:p>
          <a:p>
            <a:r>
              <a:rPr lang="pt-BR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Como </a:t>
            </a:r>
            <a:r>
              <a:rPr lang="pt-BR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Salvador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ele supre a necessidade humana de livramento, mas como </a:t>
            </a:r>
          </a:p>
          <a:p>
            <a:r>
              <a:rPr lang="pt-BR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Senhor</a:t>
            </a:r>
            <a:r>
              <a:rPr lang="pt-BR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Ele é soberano da vida do seu povo.</a:t>
            </a:r>
            <a:endParaRPr lang="pt-BR"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230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047FE078-015C-467A-9812-EDA31222C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365125"/>
            <a:ext cx="10802085" cy="1325563"/>
          </a:xfrm>
        </p:spPr>
        <p:txBody>
          <a:bodyPr>
            <a:normAutofit/>
          </a:bodyPr>
          <a:lstStyle/>
          <a:p>
            <a:r>
              <a:rPr lang="pt-BR" dirty="0"/>
              <a:t>1. </a:t>
            </a:r>
            <a:r>
              <a:rPr lang="pt-BR" b="1" dirty="0"/>
              <a:t>Jesus como Senhor e Salvador</a:t>
            </a:r>
            <a:endParaRPr lang="pt-BR" dirty="0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33C44DF-FF99-42EA-9B58-CC3604DB6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pt-BR" dirty="0">
                <a:solidFill>
                  <a:srgbClr val="000000"/>
                </a:solidFill>
                <a:latin typeface="Source Sans Pro" panose="020B0503030403020204" pitchFamily="34" charset="0"/>
              </a:rPr>
              <a:t>1.1. Jesus Cristo e o título de Senhor</a:t>
            </a:r>
            <a:endParaRPr lang="pt-BR" b="1" i="0" dirty="0">
              <a:solidFill>
                <a:srgbClr val="2B2B2B"/>
              </a:solidFill>
              <a:effectLst/>
              <a:latin typeface="Open Sans" panose="020B0806030504020204" pitchFamily="34" charset="0"/>
            </a:endParaRP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AAA693C-6D87-4434-A851-B3B99B17DA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79"/>
            <a:ext cx="5157787" cy="3310947"/>
          </a:xfrm>
        </p:spPr>
        <p:txBody>
          <a:bodyPr>
            <a:normAutofit/>
          </a:bodyPr>
          <a:lstStyle/>
          <a:p>
            <a:pPr marL="0" marR="125095" lvl="1" indent="0">
              <a:lnSpc>
                <a:spcPct val="104800"/>
              </a:lnSpc>
              <a:spcBef>
                <a:spcPts val="1295"/>
              </a:spcBef>
              <a:buNone/>
              <a:tabLst>
                <a:tab pos="460375" algn="l"/>
              </a:tabLst>
            </a:pPr>
            <a:r>
              <a:rPr lang="pt-BR" sz="1800" spc="-65" dirty="0">
                <a:latin typeface="Calibri"/>
                <a:cs typeface="Calibri"/>
              </a:rPr>
              <a:t>A expressão grega para senhor é "</a:t>
            </a:r>
            <a:r>
              <a:rPr lang="pt-BR" sz="1800" spc="-65" dirty="0" err="1">
                <a:latin typeface="Calibri"/>
                <a:cs typeface="Calibri"/>
              </a:rPr>
              <a:t>kyrios</a:t>
            </a:r>
            <a:r>
              <a:rPr lang="pt-BR" sz="1800" spc="-65" dirty="0">
                <a:latin typeface="Calibri"/>
                <a:cs typeface="Calibri"/>
              </a:rPr>
              <a:t>", dando a ideia de alguém que vive e que está cercado de autoridade para governar, ou seja, está acima de todas as coisas. Nas passagens dos Evangelhos, vemos a proclamação de que Jesus é Senhor do sábado; a ideia aqui é mostrar que Jesus era o dono do sábado, maior que o sábado e tinha o poder sobre o sábado. Num sentido mais amplo, Jesus se torna Senhor de nossa vida quando nos rendemos a sua perfeita vontade.</a:t>
            </a:r>
          </a:p>
          <a:p>
            <a:pPr marL="0" marR="125095" lvl="1" indent="0">
              <a:lnSpc>
                <a:spcPct val="104800"/>
              </a:lnSpc>
              <a:spcBef>
                <a:spcPts val="1295"/>
              </a:spcBef>
              <a:buNone/>
              <a:tabLst>
                <a:tab pos="460375" algn="l"/>
              </a:tabLst>
            </a:pPr>
            <a:endParaRPr lang="pt-BR" sz="1400" dirty="0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CF50570B-E1EE-4654-A962-DB54863439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t-BR" dirty="0">
                <a:solidFill>
                  <a:srgbClr val="000000"/>
                </a:solidFill>
                <a:latin typeface="Source Sans Pro" panose="020B0503030403020204" pitchFamily="34" charset="0"/>
              </a:rPr>
              <a:t>1.2. Jesus como Salvador</a:t>
            </a:r>
            <a:endParaRPr lang="pt-BR" b="1" i="0" dirty="0">
              <a:solidFill>
                <a:srgbClr val="2B2B2B"/>
              </a:solidFill>
              <a:effectLst/>
              <a:latin typeface="Open Sans" panose="020B0806030504020204" pitchFamily="34" charset="0"/>
            </a:endParaRPr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1C3E39EC-9875-4786-9550-2CFFE30AFB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79"/>
            <a:ext cx="5469672" cy="3566795"/>
          </a:xfrm>
        </p:spPr>
        <p:txBody>
          <a:bodyPr>
            <a:noAutofit/>
          </a:bodyPr>
          <a:lstStyle/>
          <a:p>
            <a:r>
              <a:rPr lang="pt-BR" sz="1600" dirty="0">
                <a:solidFill>
                  <a:srgbClr val="000000"/>
                </a:solidFill>
                <a:latin typeface="Source Sans Pro" panose="020B0503030403020204" pitchFamily="34" charset="0"/>
              </a:rPr>
              <a:t>A ideia do Antigo Testamento para o termo salvador é libertador do povo; então, neste sentido, Moisés foi um salvador para os hebreus, quando saíram do Egito. Porém, quando este termo é atribuído a Jesus, refere-se a uma libertação mais abrangente, para além do espaço físico. </a:t>
            </a:r>
          </a:p>
          <a:p>
            <a:r>
              <a:rPr lang="pt-BR" sz="1600" dirty="0">
                <a:solidFill>
                  <a:srgbClr val="000000"/>
                </a:solidFill>
                <a:latin typeface="Source Sans Pro" panose="020B0503030403020204" pitchFamily="34" charset="0"/>
              </a:rPr>
              <a:t>Em Lucas, vemos que o filho do homem veio para salvar (</a:t>
            </a:r>
            <a:r>
              <a:rPr lang="pt-BR" sz="16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Lc</a:t>
            </a:r>
            <a:r>
              <a:rPr lang="pt-BR" sz="1600" dirty="0">
                <a:solidFill>
                  <a:srgbClr val="000000"/>
                </a:solidFill>
                <a:latin typeface="Source Sans Pro" panose="020B0503030403020204" pitchFamily="34" charset="0"/>
              </a:rPr>
              <a:t> 19:10),</a:t>
            </a:r>
          </a:p>
          <a:p>
            <a:r>
              <a:rPr lang="pt-BR" sz="1600" dirty="0">
                <a:solidFill>
                  <a:srgbClr val="000000"/>
                </a:solidFill>
                <a:latin typeface="Source Sans Pro" panose="020B0503030403020204" pitchFamily="34" charset="0"/>
              </a:rPr>
              <a:t>Em  João diz que Deus enviou seu filho para salvar (</a:t>
            </a:r>
            <a:r>
              <a:rPr lang="pt-BR" sz="16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Jo</a:t>
            </a:r>
            <a:r>
              <a:rPr lang="pt-BR" sz="1600" dirty="0">
                <a:solidFill>
                  <a:srgbClr val="000000"/>
                </a:solidFill>
                <a:latin typeface="Source Sans Pro" panose="020B0503030403020204" pitchFamily="34" charset="0"/>
              </a:rPr>
              <a:t> 3:17); estes textos evidenciam que a missão de Jesus era ser Salvador não apenas no âmbito terreno principalmente, do ponto de vista espiritual.</a:t>
            </a:r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val="153403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ketchyVTI">
  <a:themeElements>
    <a:clrScheme name="SketchyVTI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4650E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Custom 2">
      <a:majorFont>
        <a:latin typeface="Modern Love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2710CB3-671E-4185-8011-00441523A80E}">
  <we:reference id="wa104380907" version="1.0.0.0" store="pt-BR" storeType="OMEX"/>
  <we:alternateReferences>
    <we:reference id="WA104380907" version="1.0.0.0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1305</Words>
  <Application>Microsoft Office PowerPoint</Application>
  <PresentationFormat>Widescreen</PresentationFormat>
  <Paragraphs>80</Paragraphs>
  <Slides>21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8" baseType="lpstr">
      <vt:lpstr>Arial</vt:lpstr>
      <vt:lpstr>Calibri</vt:lpstr>
      <vt:lpstr>Modern Love</vt:lpstr>
      <vt:lpstr>Open Sans</vt:lpstr>
      <vt:lpstr>Source Sans Pro</vt:lpstr>
      <vt:lpstr>The Hand</vt:lpstr>
      <vt:lpstr>SketchyVTI</vt:lpstr>
      <vt:lpstr>Lição 5. O Evangelho e os títulos de Jesus </vt:lpstr>
      <vt:lpstr>Apresentação do PowerPoint</vt:lpstr>
      <vt:lpstr>As heresias em relação a Cristo</vt:lpstr>
      <vt:lpstr>Pré Textual</vt:lpstr>
      <vt:lpstr>📘 LEITURA SEMANAL</vt:lpstr>
      <vt:lpstr>Introdução:</vt:lpstr>
      <vt:lpstr>Apresentação do PowerPoint</vt:lpstr>
      <vt:lpstr>1 -  Jesus como Senhor e Salvador</vt:lpstr>
      <vt:lpstr>1. Jesus como Senhor e Salvador</vt:lpstr>
      <vt:lpstr>Apresentação do PowerPoint</vt:lpstr>
      <vt:lpstr>Apresentação do PowerPoint</vt:lpstr>
      <vt:lpstr>2 - Jesus visto como Profeta e Sumo Sacerdote</vt:lpstr>
      <vt:lpstr>2 - Jesus visto como Profeta e Sumo Sacerdote</vt:lpstr>
      <vt:lpstr>Apresentação do PowerPoint</vt:lpstr>
      <vt:lpstr>3. Títulos que revelam a divindade de Jesus</vt:lpstr>
      <vt:lpstr>3 Títulos que revelam a divindade de Jesus</vt:lpstr>
      <vt:lpstr>Apresentação do PowerPoint</vt:lpstr>
      <vt:lpstr>CONCLUSÃO</vt:lpstr>
      <vt:lpstr>Complementando</vt:lpstr>
      <vt:lpstr>Apresentação do PowerPoint</vt:lpstr>
      <vt:lpstr>Referências bibliográficas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Julio César Pereira</dc:creator>
  <cp:lastModifiedBy>Julio César Pereira</cp:lastModifiedBy>
  <cp:revision>48</cp:revision>
  <dcterms:created xsi:type="dcterms:W3CDTF">2021-04-02T16:10:02Z</dcterms:created>
  <dcterms:modified xsi:type="dcterms:W3CDTF">2021-04-29T20:21:48Z</dcterms:modified>
</cp:coreProperties>
</file>